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4"/>
  </p:notesMasterIdLst>
  <p:sldIdLst>
    <p:sldId id="337" r:id="rId3"/>
    <p:sldId id="543" r:id="rId4"/>
    <p:sldId id="420" r:id="rId5"/>
    <p:sldId id="567" r:id="rId6"/>
    <p:sldId id="570" r:id="rId7"/>
    <p:sldId id="548" r:id="rId8"/>
    <p:sldId id="571" r:id="rId9"/>
    <p:sldId id="568" r:id="rId10"/>
    <p:sldId id="342" r:id="rId11"/>
    <p:sldId id="413" r:id="rId12"/>
    <p:sldId id="573" r:id="rId13"/>
    <p:sldId id="509" r:id="rId14"/>
    <p:sldId id="536" r:id="rId15"/>
    <p:sldId id="555" r:id="rId16"/>
    <p:sldId id="556" r:id="rId17"/>
    <p:sldId id="557" r:id="rId18"/>
    <p:sldId id="561" r:id="rId19"/>
    <p:sldId id="499" r:id="rId20"/>
    <p:sldId id="566" r:id="rId21"/>
    <p:sldId id="558" r:id="rId22"/>
    <p:sldId id="559" r:id="rId23"/>
    <p:sldId id="560" r:id="rId24"/>
    <p:sldId id="574" r:id="rId25"/>
    <p:sldId id="535" r:id="rId26"/>
    <p:sldId id="545" r:id="rId27"/>
    <p:sldId id="519" r:id="rId28"/>
    <p:sldId id="547" r:id="rId29"/>
    <p:sldId id="498" r:id="rId30"/>
    <p:sldId id="569" r:id="rId31"/>
    <p:sldId id="383" r:id="rId32"/>
    <p:sldId id="486" r:id="rId33"/>
  </p:sldIdLst>
  <p:sldSz cx="13442950" cy="7561263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ычков Кирилл Николаевич" initials="БК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20A"/>
    <a:srgbClr val="1F82A1"/>
    <a:srgbClr val="E5761B"/>
    <a:srgbClr val="0A7C20"/>
    <a:srgbClr val="1A6F8A"/>
    <a:srgbClr val="1D179D"/>
    <a:srgbClr val="F9FEC6"/>
    <a:srgbClr val="974E11"/>
    <a:srgbClr val="E1FFEA"/>
    <a:srgbClr val="0EA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6837" autoAdjust="0"/>
  </p:normalViewPr>
  <p:slideViewPr>
    <p:cSldViewPr>
      <p:cViewPr varScale="1">
        <p:scale>
          <a:sx n="106" d="100"/>
          <a:sy n="106" d="100"/>
        </p:scale>
        <p:origin x="168" y="444"/>
      </p:cViewPr>
      <p:guideLst>
        <p:guide orient="horz" pos="2382"/>
        <p:guide pos="42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39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D7E06-9575-49DA-8B76-DB2DD718820A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48840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841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42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43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D4CC4-8175-4534-9F25-46CF56161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8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10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666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104866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70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8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7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7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11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5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41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7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7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87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7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76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70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7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7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07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7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76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25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83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91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66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59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7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7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41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7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6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8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2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9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53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9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4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41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42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4CC4-8175-4534-9F25-46CF5616107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9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Заголовок 1"/>
          <p:cNvSpPr>
            <a:spLocks noGrp="1"/>
          </p:cNvSpPr>
          <p:nvPr>
            <p:ph type="ctrTitle"/>
          </p:nvPr>
        </p:nvSpPr>
        <p:spPr>
          <a:xfrm>
            <a:off x="1008223" y="2348901"/>
            <a:ext cx="11426507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447" y="4284723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3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5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18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8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46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10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8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9E63-F6C4-41FC-8086-ADE3DDEAB0E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488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321-06EE-4827-8D66-06E485E79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28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2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9E63-F6C4-41FC-8086-ADE3DDEAB0E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4883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3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321-06EE-4827-8D66-06E485E79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6139" y="302803"/>
            <a:ext cx="302466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04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146" y="302803"/>
            <a:ext cx="8849944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0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9E63-F6C4-41FC-8086-ADE3DDEAB0E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4880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0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321-06EE-4827-8D66-06E485E79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9E63-F6C4-41FC-8086-ADE3DDEAB0E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321-06EE-4827-8D66-06E485E79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Заголовок 1"/>
          <p:cNvSpPr>
            <a:spLocks noGrp="1"/>
          </p:cNvSpPr>
          <p:nvPr>
            <p:ph type="title"/>
          </p:nvPr>
        </p:nvSpPr>
        <p:spPr>
          <a:xfrm>
            <a:off x="1061902" y="4858820"/>
            <a:ext cx="11426507" cy="1501751"/>
          </a:xfrm>
        </p:spPr>
        <p:txBody>
          <a:bodyPr anchor="t"/>
          <a:lstStyle>
            <a:lvl1pPr algn="l">
              <a:defRPr sz="5867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23" name="Текст 2"/>
          <p:cNvSpPr>
            <a:spLocks noGrp="1"/>
          </p:cNvSpPr>
          <p:nvPr>
            <p:ph type="body" idx="1"/>
          </p:nvPr>
        </p:nvSpPr>
        <p:spPr>
          <a:xfrm>
            <a:off x="1061902" y="3204786"/>
            <a:ext cx="11426507" cy="1654026"/>
          </a:xfrm>
        </p:spPr>
        <p:txBody>
          <a:bodyPr anchor="b"/>
          <a:lstStyle>
            <a:lvl1pPr marL="0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1pPr>
            <a:lvl2pPr marL="66376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327521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3pPr>
            <a:lvl4pPr marL="19912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550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3188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825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6463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310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2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9E63-F6C4-41FC-8086-ADE3DDEAB0E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4882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321-06EE-4827-8D66-06E485E79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86" name="Объект 2"/>
          <p:cNvSpPr>
            <a:spLocks noGrp="1"/>
          </p:cNvSpPr>
          <p:nvPr>
            <p:ph sz="half" idx="1"/>
          </p:nvPr>
        </p:nvSpPr>
        <p:spPr>
          <a:xfrm>
            <a:off x="672150" y="1764296"/>
            <a:ext cx="5937302" cy="4990084"/>
          </a:xfrm>
        </p:spPr>
        <p:txBody>
          <a:bodyPr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87" name="Объект 3"/>
          <p:cNvSpPr>
            <a:spLocks noGrp="1"/>
          </p:cNvSpPr>
          <p:nvPr>
            <p:ph sz="half" idx="2"/>
          </p:nvPr>
        </p:nvSpPr>
        <p:spPr>
          <a:xfrm>
            <a:off x="6833502" y="1764296"/>
            <a:ext cx="5937302" cy="4990084"/>
          </a:xfrm>
        </p:spPr>
        <p:txBody>
          <a:bodyPr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8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9E63-F6C4-41FC-8086-ADE3DDEAB0E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4878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9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321-06EE-4827-8D66-06E485E79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92" name="Текст 2"/>
          <p:cNvSpPr>
            <a:spLocks noGrp="1"/>
          </p:cNvSpPr>
          <p:nvPr>
            <p:ph type="body" idx="1"/>
          </p:nvPr>
        </p:nvSpPr>
        <p:spPr>
          <a:xfrm>
            <a:off x="672149" y="1692535"/>
            <a:ext cx="5939637" cy="705367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3761" indent="0">
              <a:buNone/>
              <a:defRPr sz="2933" b="1"/>
            </a:lvl2pPr>
            <a:lvl3pPr marL="1327521" indent="0">
              <a:buNone/>
              <a:defRPr sz="2667" b="1"/>
            </a:lvl3pPr>
            <a:lvl4pPr marL="1991280" indent="0">
              <a:buNone/>
              <a:defRPr sz="2267" b="1"/>
            </a:lvl4pPr>
            <a:lvl5pPr marL="2655040" indent="0">
              <a:buNone/>
              <a:defRPr sz="2267" b="1"/>
            </a:lvl5pPr>
            <a:lvl6pPr marL="3318801" indent="0">
              <a:buNone/>
              <a:defRPr sz="2267" b="1"/>
            </a:lvl6pPr>
            <a:lvl7pPr marL="3982562" indent="0">
              <a:buNone/>
              <a:defRPr sz="2267" b="1"/>
            </a:lvl7pPr>
            <a:lvl8pPr marL="4646323" indent="0">
              <a:buNone/>
              <a:defRPr sz="2267" b="1"/>
            </a:lvl8pPr>
            <a:lvl9pPr marL="5310083" indent="0">
              <a:buNone/>
              <a:defRPr sz="22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93" name="Объект 3"/>
          <p:cNvSpPr>
            <a:spLocks noGrp="1"/>
          </p:cNvSpPr>
          <p:nvPr>
            <p:ph sz="half" idx="2"/>
          </p:nvPr>
        </p:nvSpPr>
        <p:spPr>
          <a:xfrm>
            <a:off x="672149" y="2397901"/>
            <a:ext cx="5939637" cy="4356478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94" name="Текст 4"/>
          <p:cNvSpPr>
            <a:spLocks noGrp="1"/>
          </p:cNvSpPr>
          <p:nvPr>
            <p:ph type="body" sz="quarter" idx="3"/>
          </p:nvPr>
        </p:nvSpPr>
        <p:spPr>
          <a:xfrm>
            <a:off x="6828835" y="1692535"/>
            <a:ext cx="5941970" cy="705367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3761" indent="0">
              <a:buNone/>
              <a:defRPr sz="2933" b="1"/>
            </a:lvl2pPr>
            <a:lvl3pPr marL="1327521" indent="0">
              <a:buNone/>
              <a:defRPr sz="2667" b="1"/>
            </a:lvl3pPr>
            <a:lvl4pPr marL="1991280" indent="0">
              <a:buNone/>
              <a:defRPr sz="2267" b="1"/>
            </a:lvl4pPr>
            <a:lvl5pPr marL="2655040" indent="0">
              <a:buNone/>
              <a:defRPr sz="2267" b="1"/>
            </a:lvl5pPr>
            <a:lvl6pPr marL="3318801" indent="0">
              <a:buNone/>
              <a:defRPr sz="2267" b="1"/>
            </a:lvl6pPr>
            <a:lvl7pPr marL="3982562" indent="0">
              <a:buNone/>
              <a:defRPr sz="2267" b="1"/>
            </a:lvl7pPr>
            <a:lvl8pPr marL="4646323" indent="0">
              <a:buNone/>
              <a:defRPr sz="2267" b="1"/>
            </a:lvl8pPr>
            <a:lvl9pPr marL="5310083" indent="0">
              <a:buNone/>
              <a:defRPr sz="22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95" name="Объект 5"/>
          <p:cNvSpPr>
            <a:spLocks noGrp="1"/>
          </p:cNvSpPr>
          <p:nvPr>
            <p:ph sz="quarter" idx="4"/>
          </p:nvPr>
        </p:nvSpPr>
        <p:spPr>
          <a:xfrm>
            <a:off x="6828835" y="2397901"/>
            <a:ext cx="5941970" cy="4356478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9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9E63-F6C4-41FC-8086-ADE3DDEAB0E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4879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9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321-06EE-4827-8D66-06E485E79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0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9E63-F6C4-41FC-8086-ADE3DDEAB0E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4880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0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321-06EE-4827-8D66-06E485E79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9E63-F6C4-41FC-8086-ADE3DDEAB0E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4880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321-06EE-4827-8D66-06E485E79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Заголовок 1"/>
          <p:cNvSpPr>
            <a:spLocks noGrp="1"/>
          </p:cNvSpPr>
          <p:nvPr>
            <p:ph type="title"/>
          </p:nvPr>
        </p:nvSpPr>
        <p:spPr>
          <a:xfrm>
            <a:off x="672150" y="301050"/>
            <a:ext cx="4422638" cy="1281214"/>
          </a:xfrm>
        </p:spPr>
        <p:txBody>
          <a:bodyPr anchor="b"/>
          <a:lstStyle>
            <a:lvl1pPr algn="l">
              <a:defRPr sz="293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33" name="Объект 2"/>
          <p:cNvSpPr>
            <a:spLocks noGrp="1"/>
          </p:cNvSpPr>
          <p:nvPr>
            <p:ph idx="1"/>
          </p:nvPr>
        </p:nvSpPr>
        <p:spPr>
          <a:xfrm>
            <a:off x="5255823" y="301052"/>
            <a:ext cx="7514982" cy="6453328"/>
          </a:xfrm>
        </p:spPr>
        <p:txBody>
          <a:bodyPr/>
          <a:lstStyle>
            <a:lvl1pPr>
              <a:defRPr sz="4667"/>
            </a:lvl1pPr>
            <a:lvl2pPr>
              <a:defRPr sz="4000"/>
            </a:lvl2pPr>
            <a:lvl3pPr>
              <a:defRPr sz="3467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34" name="Текст 3"/>
          <p:cNvSpPr>
            <a:spLocks noGrp="1"/>
          </p:cNvSpPr>
          <p:nvPr>
            <p:ph type="body" sz="half" idx="2"/>
          </p:nvPr>
        </p:nvSpPr>
        <p:spPr>
          <a:xfrm>
            <a:off x="672150" y="1582266"/>
            <a:ext cx="4422638" cy="5172114"/>
          </a:xfrm>
        </p:spPr>
        <p:txBody>
          <a:bodyPr/>
          <a:lstStyle>
            <a:lvl1pPr marL="0" indent="0">
              <a:buNone/>
              <a:defRPr sz="2000"/>
            </a:lvl1pPr>
            <a:lvl2pPr marL="663761" indent="0">
              <a:buNone/>
              <a:defRPr sz="1733"/>
            </a:lvl2pPr>
            <a:lvl3pPr marL="1327521" indent="0">
              <a:buNone/>
              <a:defRPr sz="1467"/>
            </a:lvl3pPr>
            <a:lvl4pPr marL="1991280" indent="0">
              <a:buNone/>
              <a:defRPr sz="1333"/>
            </a:lvl4pPr>
            <a:lvl5pPr marL="2655040" indent="0">
              <a:buNone/>
              <a:defRPr sz="1333"/>
            </a:lvl5pPr>
            <a:lvl6pPr marL="3318801" indent="0">
              <a:buNone/>
              <a:defRPr sz="1333"/>
            </a:lvl6pPr>
            <a:lvl7pPr marL="3982562" indent="0">
              <a:buNone/>
              <a:defRPr sz="1333"/>
            </a:lvl7pPr>
            <a:lvl8pPr marL="4646323" indent="0">
              <a:buNone/>
              <a:defRPr sz="1333"/>
            </a:lvl8pPr>
            <a:lvl9pPr marL="5310083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3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9E63-F6C4-41FC-8086-ADE3DDEAB0E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4883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3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321-06EE-4827-8D66-06E485E79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Заголовок 1"/>
          <p:cNvSpPr>
            <a:spLocks noGrp="1"/>
          </p:cNvSpPr>
          <p:nvPr>
            <p:ph type="title"/>
          </p:nvPr>
        </p:nvSpPr>
        <p:spPr>
          <a:xfrm>
            <a:off x="2634912" y="5292891"/>
            <a:ext cx="8065770" cy="624855"/>
          </a:xfrm>
        </p:spPr>
        <p:txBody>
          <a:bodyPr anchor="b"/>
          <a:lstStyle>
            <a:lvl1pPr algn="l">
              <a:defRPr sz="293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17" name="Рисунок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4667"/>
            </a:lvl1pPr>
            <a:lvl2pPr marL="663761" indent="0">
              <a:buNone/>
              <a:defRPr sz="4000"/>
            </a:lvl2pPr>
            <a:lvl3pPr marL="1327521" indent="0">
              <a:buNone/>
              <a:defRPr sz="3467"/>
            </a:lvl3pPr>
            <a:lvl4pPr marL="1991280" indent="0">
              <a:buNone/>
              <a:defRPr sz="2933"/>
            </a:lvl4pPr>
            <a:lvl5pPr marL="2655040" indent="0">
              <a:buNone/>
              <a:defRPr sz="2933"/>
            </a:lvl5pPr>
            <a:lvl6pPr marL="3318801" indent="0">
              <a:buNone/>
              <a:defRPr sz="2933"/>
            </a:lvl6pPr>
            <a:lvl7pPr marL="3982562" indent="0">
              <a:buNone/>
              <a:defRPr sz="2933"/>
            </a:lvl7pPr>
            <a:lvl8pPr marL="4646323" indent="0">
              <a:buNone/>
              <a:defRPr sz="2933"/>
            </a:lvl8pPr>
            <a:lvl9pPr marL="5310083" indent="0">
              <a:buNone/>
              <a:defRPr sz="2933"/>
            </a:lvl9pPr>
          </a:lstStyle>
          <a:p>
            <a:endParaRPr lang="ru-RU"/>
          </a:p>
        </p:txBody>
      </p:sp>
      <p:sp>
        <p:nvSpPr>
          <p:cNvPr id="1048818" name="Текст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2000"/>
            </a:lvl1pPr>
            <a:lvl2pPr marL="663761" indent="0">
              <a:buNone/>
              <a:defRPr sz="1733"/>
            </a:lvl2pPr>
            <a:lvl3pPr marL="1327521" indent="0">
              <a:buNone/>
              <a:defRPr sz="1467"/>
            </a:lvl3pPr>
            <a:lvl4pPr marL="1991280" indent="0">
              <a:buNone/>
              <a:defRPr sz="1333"/>
            </a:lvl4pPr>
            <a:lvl5pPr marL="2655040" indent="0">
              <a:buNone/>
              <a:defRPr sz="1333"/>
            </a:lvl5pPr>
            <a:lvl6pPr marL="3318801" indent="0">
              <a:buNone/>
              <a:defRPr sz="1333"/>
            </a:lvl6pPr>
            <a:lvl7pPr marL="3982562" indent="0">
              <a:buNone/>
              <a:defRPr sz="1333"/>
            </a:lvl7pPr>
            <a:lvl8pPr marL="4646323" indent="0">
              <a:buNone/>
              <a:defRPr sz="1333"/>
            </a:lvl8pPr>
            <a:lvl9pPr marL="5310083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1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9E63-F6C4-41FC-8086-ADE3DDEAB0E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4882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2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3321-06EE-4827-8D66-06E485E79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672149" y="302808"/>
            <a:ext cx="12098655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672149" y="1764296"/>
            <a:ext cx="12098655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672151" y="7008179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D9E63-F6C4-41FC-8086-ADE3DDEAB0E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11" y="7008179"/>
            <a:ext cx="4256934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4119" y="7008179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23321-06EE-4827-8D66-06E485E79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27521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7821" indent="-497821" algn="l" defTabSz="1327521" rtl="0" eaLnBrk="1" latinLnBrk="0" hangingPunct="1">
        <a:spcBef>
          <a:spcPct val="20000"/>
        </a:spcBef>
        <a:buFont typeface="Arial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1pPr>
      <a:lvl2pPr marL="1078610" indent="-414851" algn="l" defTabSz="132752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59401" indent="-331880" algn="l" defTabSz="1327521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23162" indent="-331880" algn="l" defTabSz="1327521" rtl="0" eaLnBrk="1" latinLnBrk="0" hangingPunct="1">
        <a:spcBef>
          <a:spcPct val="20000"/>
        </a:spcBef>
        <a:buFont typeface="Arial" pitchFamily="34" charset="0"/>
        <a:buChar char="–"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2986921" indent="-331880" algn="l" defTabSz="1327521" rtl="0" eaLnBrk="1" latinLnBrk="0" hangingPunct="1">
        <a:spcBef>
          <a:spcPct val="20000"/>
        </a:spcBef>
        <a:buFont typeface="Arial" pitchFamily="34" charset="0"/>
        <a:buChar char="»"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3650682" indent="-331880" algn="l" defTabSz="1327521" rtl="0" eaLnBrk="1" latinLnBrk="0" hangingPunct="1">
        <a:spcBef>
          <a:spcPct val="20000"/>
        </a:spcBef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6pPr>
      <a:lvl7pPr marL="4314441" indent="-331880" algn="l" defTabSz="1327521" rtl="0" eaLnBrk="1" latinLnBrk="0" hangingPunct="1">
        <a:spcBef>
          <a:spcPct val="20000"/>
        </a:spcBef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7pPr>
      <a:lvl8pPr marL="4978202" indent="-331880" algn="l" defTabSz="1327521" rtl="0" eaLnBrk="1" latinLnBrk="0" hangingPunct="1">
        <a:spcBef>
          <a:spcPct val="20000"/>
        </a:spcBef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8pPr>
      <a:lvl9pPr marL="5641962" indent="-331880" algn="l" defTabSz="1327521" rtl="0" eaLnBrk="1" latinLnBrk="0" hangingPunct="1">
        <a:spcBef>
          <a:spcPct val="20000"/>
        </a:spcBef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7521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63761" algn="l" defTabSz="1327521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27521" algn="l" defTabSz="1327521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991280" algn="l" defTabSz="1327521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55040" algn="l" defTabSz="1327521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18801" algn="l" defTabSz="1327521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82562" algn="l" defTabSz="1327521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646323" algn="l" defTabSz="1327521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310083" algn="l" defTabSz="1327521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10.jpeg"/><Relationship Id="rId18" Type="http://schemas.openxmlformats.org/officeDocument/2006/relationships/image" Target="../media/image2.png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8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5" Type="http://schemas.openxmlformats.org/officeDocument/2006/relationships/image" Target="../media/image3.png"/><Relationship Id="rId10" Type="http://schemas.openxmlformats.org/officeDocument/2006/relationships/image" Target="../media/image33.png"/><Relationship Id="rId4" Type="http://schemas.openxmlformats.org/officeDocument/2006/relationships/image" Target="../media/image27.emf"/><Relationship Id="rId9" Type="http://schemas.openxmlformats.org/officeDocument/2006/relationships/image" Target="../media/image32.emf"/><Relationship Id="rId1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10" Type="http://schemas.openxmlformats.org/officeDocument/2006/relationships/image" Target="../media/image2.png"/><Relationship Id="rId4" Type="http://schemas.openxmlformats.org/officeDocument/2006/relationships/image" Target="../media/image40.pn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.png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10.jpeg"/><Relationship Id="rId5" Type="http://schemas.openxmlformats.org/officeDocument/2006/relationships/image" Target="../media/image28.emf"/><Relationship Id="rId15" Type="http://schemas.openxmlformats.org/officeDocument/2006/relationships/image" Target="../media/image36.jpeg"/><Relationship Id="rId10" Type="http://schemas.openxmlformats.org/officeDocument/2006/relationships/image" Target="../media/image8.jpeg"/><Relationship Id="rId4" Type="http://schemas.openxmlformats.org/officeDocument/2006/relationships/image" Target="../media/image27.emf"/><Relationship Id="rId9" Type="http://schemas.openxmlformats.org/officeDocument/2006/relationships/image" Target="../media/image34.emf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54.jpeg"/><Relationship Id="rId18" Type="http://schemas.openxmlformats.org/officeDocument/2006/relationships/image" Target="../media/image4.png"/><Relationship Id="rId3" Type="http://schemas.openxmlformats.org/officeDocument/2006/relationships/image" Target="../media/image46.png"/><Relationship Id="rId21" Type="http://schemas.openxmlformats.org/officeDocument/2006/relationships/image" Target="../media/image60.jpeg"/><Relationship Id="rId7" Type="http://schemas.openxmlformats.org/officeDocument/2006/relationships/image" Target="../media/image49.jpeg"/><Relationship Id="rId12" Type="http://schemas.openxmlformats.org/officeDocument/2006/relationships/image" Target="../media/image53.jpe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7.jpeg"/><Relationship Id="rId20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2.jpeg"/><Relationship Id="rId5" Type="http://schemas.openxmlformats.org/officeDocument/2006/relationships/image" Target="../media/image8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19" Type="http://schemas.openxmlformats.org/officeDocument/2006/relationships/image" Target="../media/image58.png"/><Relationship Id="rId4" Type="http://schemas.openxmlformats.org/officeDocument/2006/relationships/image" Target="../media/image47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Relationship Id="rId2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64.png"/><Relationship Id="rId5" Type="http://schemas.openxmlformats.org/officeDocument/2006/relationships/image" Target="../media/image61.jpeg"/><Relationship Id="rId10" Type="http://schemas.openxmlformats.org/officeDocument/2006/relationships/image" Target="../media/image63.png"/><Relationship Id="rId4" Type="http://schemas.openxmlformats.org/officeDocument/2006/relationships/image" Target="../media/image50.jpe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Заголовок 1"/>
          <p:cNvSpPr>
            <a:spLocks noGrp="1"/>
          </p:cNvSpPr>
          <p:nvPr>
            <p:ph type="title"/>
          </p:nvPr>
        </p:nvSpPr>
        <p:spPr>
          <a:xfrm>
            <a:off x="4548482" y="2052439"/>
            <a:ext cx="8886263" cy="3888433"/>
          </a:xfrm>
        </p:spPr>
        <p:txBody>
          <a:bodyPr vert="horz" lIns="0" tIns="66380" rIns="0" bIns="66380" rtlCol="0" anchor="t">
            <a:noAutofit/>
          </a:bodyPr>
          <a:lstStyle/>
          <a:p>
            <a:r>
              <a:rPr lang="ru-RU" sz="4800" b="1" dirty="0" smtClean="0">
                <a:solidFill>
                  <a:srgbClr val="1F82A1"/>
                </a:solidFill>
              </a:rPr>
              <a:t>КОНФИДЕНЦИАЛЬНОСТЬ </a:t>
            </a:r>
            <a:br>
              <a:rPr lang="ru-RU" sz="4800" b="1" dirty="0" smtClean="0">
                <a:solidFill>
                  <a:srgbClr val="1F82A1"/>
                </a:solidFill>
              </a:rPr>
            </a:br>
            <a:r>
              <a:rPr lang="ru-RU" sz="4800" b="1" dirty="0" smtClean="0">
                <a:solidFill>
                  <a:srgbClr val="1F82A1"/>
                </a:solidFill>
              </a:rPr>
              <a:t>- </a:t>
            </a:r>
            <a:r>
              <a:rPr lang="ru-RU" sz="3200" b="1" dirty="0" smtClean="0">
                <a:solidFill>
                  <a:srgbClr val="1F82A1"/>
                </a:solidFill>
              </a:rPr>
              <a:t>отсутствующий </a:t>
            </a:r>
            <a:r>
              <a:rPr lang="ru-RU" sz="3200" b="1" dirty="0">
                <a:solidFill>
                  <a:srgbClr val="1F82A1"/>
                </a:solidFill>
              </a:rPr>
              <a:t>элемент современной ИТ-инфраструктуры</a:t>
            </a:r>
          </a:p>
        </p:txBody>
      </p:sp>
      <p:sp>
        <p:nvSpPr>
          <p:cNvPr id="1048588" name="TextBox 5"/>
          <p:cNvSpPr txBox="1"/>
          <p:nvPr/>
        </p:nvSpPr>
        <p:spPr>
          <a:xfrm>
            <a:off x="7297539" y="7092999"/>
            <a:ext cx="3840427" cy="31810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ru-RU" sz="1467" b="1" dirty="0">
                <a:solidFill>
                  <a:srgbClr val="1F82A1"/>
                </a:solidFill>
              </a:rPr>
              <a:t>г. </a:t>
            </a:r>
            <a:r>
              <a:rPr lang="ru-RU" sz="1467" b="1" dirty="0" smtClean="0">
                <a:solidFill>
                  <a:srgbClr val="1F82A1"/>
                </a:solidFill>
              </a:rPr>
              <a:t>Москва, 2021</a:t>
            </a:r>
            <a:endParaRPr lang="ru-RU" sz="1467" b="1" dirty="0">
              <a:solidFill>
                <a:srgbClr val="1F82A1"/>
              </a:solidFill>
            </a:endParaRPr>
          </a:p>
        </p:txBody>
      </p:sp>
      <p:sp>
        <p:nvSpPr>
          <p:cNvPr id="1048589" name="TextBox 6"/>
          <p:cNvSpPr txBox="1"/>
          <p:nvPr/>
        </p:nvSpPr>
        <p:spPr>
          <a:xfrm>
            <a:off x="4784247" y="5292799"/>
            <a:ext cx="8414732" cy="152862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b="1" i="1" dirty="0">
                <a:solidFill>
                  <a:srgbClr val="1F82A1"/>
                </a:solidFill>
              </a:rPr>
              <a:t>Георгий Георгиевич Петросюк,</a:t>
            </a:r>
            <a:br>
              <a:rPr lang="ru-RU" sz="1600" b="1" i="1" dirty="0">
                <a:solidFill>
                  <a:srgbClr val="1F82A1"/>
                </a:solidFill>
              </a:rPr>
            </a:br>
            <a:r>
              <a:rPr lang="ru-RU" sz="1600" i="1" dirty="0">
                <a:solidFill>
                  <a:srgbClr val="1F82A1"/>
                </a:solidFill>
              </a:rPr>
              <a:t>директор департамента информационных технологий</a:t>
            </a:r>
          </a:p>
          <a:p>
            <a:pPr>
              <a:spcAft>
                <a:spcPts val="800"/>
              </a:spcAft>
            </a:pPr>
            <a:r>
              <a:rPr lang="ru-RU" sz="1600" b="1" i="1" dirty="0">
                <a:solidFill>
                  <a:srgbClr val="1F82A1"/>
                </a:solidFill>
              </a:rPr>
              <a:t>Иван Сергеевич Калачев,</a:t>
            </a:r>
            <a:br>
              <a:rPr lang="ru-RU" sz="1600" b="1" i="1" dirty="0">
                <a:solidFill>
                  <a:srgbClr val="1F82A1"/>
                </a:solidFill>
              </a:rPr>
            </a:br>
            <a:r>
              <a:rPr lang="ru-RU" sz="1600" i="1" dirty="0">
                <a:solidFill>
                  <a:srgbClr val="1F82A1"/>
                </a:solidFill>
              </a:rPr>
              <a:t>начальник отдела департамента информационных технологий</a:t>
            </a:r>
          </a:p>
          <a:p>
            <a:pPr>
              <a:spcAft>
                <a:spcPts val="800"/>
              </a:spcAft>
            </a:pPr>
            <a:r>
              <a:rPr lang="ru-RU" sz="1600" i="1" dirty="0">
                <a:solidFill>
                  <a:srgbClr val="1F82A1"/>
                </a:solidFill>
              </a:rPr>
              <a:t>ФГБУ «Национальный исследовательский центр «Институт им. Н. Е. Жуковского»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" y="0"/>
            <a:ext cx="4536645" cy="7561263"/>
            <a:chOff x="0" y="-1"/>
            <a:chExt cx="3402484" cy="7561263"/>
          </a:xfrm>
        </p:grpSpPr>
        <p:sp>
          <p:nvSpPr>
            <p:cNvPr id="1048586" name="Прямоугольник 3"/>
            <p:cNvSpPr/>
            <p:nvPr/>
          </p:nvSpPr>
          <p:spPr>
            <a:xfrm>
              <a:off x="0" y="-1"/>
              <a:ext cx="3402484" cy="75612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67" dirty="0"/>
            </a:p>
          </p:txBody>
        </p:sp>
        <p:pic>
          <p:nvPicPr>
            <p:cNvPr id="2097152" name="Рисунок 7" descr="рис2.png"/>
            <p:cNvPicPr>
              <a:picLocks noChangeAspect="1"/>
            </p:cNvPicPr>
            <p:nvPr/>
          </p:nvPicPr>
          <p:blipFill rotWithShape="1">
            <a:blip r:embed="rId3" cstate="print"/>
            <a:srcRect l="7407" t="17391" r="7407" b="17391"/>
            <a:stretch/>
          </p:blipFill>
          <p:spPr>
            <a:xfrm>
              <a:off x="45057" y="540270"/>
              <a:ext cx="3312369" cy="144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Рисунок 3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4114"/>
            <a:ext cx="3844552" cy="963169"/>
          </a:xfrm>
          <a:prstGeom prst="rect">
            <a:avLst/>
          </a:prstGeom>
        </p:spPr>
      </p:pic>
      <p:sp>
        <p:nvSpPr>
          <p:cNvPr id="1048664" name="Прямоугольник 2"/>
          <p:cNvSpPr/>
          <p:nvPr/>
        </p:nvSpPr>
        <p:spPr>
          <a:xfrm>
            <a:off x="146332" y="1359241"/>
            <a:ext cx="13153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4121" algn="just"/>
            <a:r>
              <a:rPr lang="ru-RU" sz="2400" dirty="0">
                <a:solidFill>
                  <a:srgbClr val="1F82A1"/>
                </a:solidFill>
              </a:rPr>
              <a:t>Практически в каждом современном программном или аппаратном продукте</a:t>
            </a:r>
            <a:r>
              <a:rPr lang="ru-RU" sz="2400" b="1" dirty="0">
                <a:solidFill>
                  <a:srgbClr val="1F82A1"/>
                </a:solidFill>
              </a:rPr>
              <a:t> </a:t>
            </a:r>
            <a:r>
              <a:rPr lang="ru-RU" sz="2400" b="1" dirty="0">
                <a:solidFill>
                  <a:srgbClr val="E4620A"/>
                </a:solidFill>
              </a:rPr>
              <a:t>имеется функция слежения и  отправки статистики</a:t>
            </a:r>
            <a:r>
              <a:rPr lang="ru-RU" sz="2400" dirty="0">
                <a:solidFill>
                  <a:srgbClr val="1F82A1"/>
                </a:solidFill>
              </a:rPr>
              <a:t>, как правило, включенная по умолчанию. Об этом может не говориться в пользовательском соглашении.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790" r="21968"/>
          <a:stretch/>
        </p:blipFill>
        <p:spPr>
          <a:xfrm>
            <a:off x="204045" y="2849535"/>
            <a:ext cx="8832981" cy="1421445"/>
          </a:xfrm>
          <a:prstGeom prst="rect">
            <a:avLst/>
          </a:prstGeom>
          <a:ln w="19050">
            <a:solidFill>
              <a:srgbClr val="1A6F8A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675033" y="174114"/>
            <a:ext cx="9598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dirty="0" smtClean="0">
                <a:solidFill>
                  <a:srgbClr val="1A6F8A"/>
                </a:solidFill>
              </a:rPr>
              <a:t>Производители оборудования, систем </a:t>
            </a:r>
            <a:r>
              <a:rPr lang="ru-RU" dirty="0">
                <a:solidFill>
                  <a:srgbClr val="1A6F8A"/>
                </a:solidFill>
              </a:rPr>
              <a:t>и средств информационной безопасности</a:t>
            </a:r>
            <a:r>
              <a:rPr lang="ru-RU" sz="3200" dirty="0">
                <a:solidFill>
                  <a:srgbClr val="1A6F8A"/>
                </a:solidFill>
              </a:rPr>
              <a:t/>
            </a:r>
            <a:br>
              <a:rPr lang="ru-RU" sz="3200" dirty="0">
                <a:solidFill>
                  <a:srgbClr val="1A6F8A"/>
                </a:solidFill>
              </a:rPr>
            </a:br>
            <a:r>
              <a:rPr lang="ru-RU" sz="1600" dirty="0">
                <a:solidFill>
                  <a:srgbClr val="1A6F8A"/>
                </a:solidFill>
              </a:rPr>
              <a:t>(примеры)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739" y="3783229"/>
            <a:ext cx="4907390" cy="616059"/>
          </a:xfrm>
          <a:prstGeom prst="roundRect">
            <a:avLst/>
          </a:prstGeom>
          <a:solidFill>
            <a:srgbClr val="E4620A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67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93179" y="4932759"/>
            <a:ext cx="5236809" cy="472641"/>
          </a:xfrm>
          <a:prstGeom prst="roundRect">
            <a:avLst/>
          </a:prstGeom>
          <a:solidFill>
            <a:srgbClr val="E4620A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67"/>
          </a:p>
        </p:txBody>
      </p:sp>
      <p:sp>
        <p:nvSpPr>
          <p:cNvPr id="12" name="TextBox 11"/>
          <p:cNvSpPr txBox="1"/>
          <p:nvPr/>
        </p:nvSpPr>
        <p:spPr>
          <a:xfrm>
            <a:off x="204045" y="4719395"/>
            <a:ext cx="12925279" cy="284186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F82A1"/>
                </a:solidFill>
              </a:rPr>
              <a:t>4. КОНФИДЕНЦИАЛЬНОСТЬ </a:t>
            </a:r>
            <a:br>
              <a:rPr lang="ru-RU" sz="1600" b="1" dirty="0">
                <a:solidFill>
                  <a:srgbClr val="1F82A1"/>
                </a:solidFill>
              </a:rPr>
            </a:br>
            <a:r>
              <a:rPr lang="ru-RU" sz="1600" b="1" dirty="0">
                <a:solidFill>
                  <a:srgbClr val="1F82A1"/>
                </a:solidFill>
              </a:rPr>
              <a:t>И СБОР ЛИЧНОЙ ИНФОРМАЦИИ</a:t>
            </a:r>
          </a:p>
          <a:p>
            <a:pPr algn="ctr"/>
            <a:endParaRPr lang="ru-RU" sz="800" dirty="0">
              <a:solidFill>
                <a:srgbClr val="1F82A1"/>
              </a:solidFill>
            </a:endParaRPr>
          </a:p>
          <a:p>
            <a:pPr indent="592637" algn="just"/>
            <a:r>
              <a:rPr lang="ru-RU" sz="1600" dirty="0">
                <a:solidFill>
                  <a:srgbClr val="1F82A1"/>
                </a:solidFill>
              </a:rPr>
              <a:t>В кратком изложении </a:t>
            </a:r>
            <a:r>
              <a:rPr lang="ru-RU" sz="1600" b="1" dirty="0">
                <a:solidFill>
                  <a:srgbClr val="E4620A"/>
                </a:solidFill>
              </a:rPr>
              <a:t>мы собираем, храним и используем определенную информацию о вас, вашем устройстве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1F82A1"/>
                </a:solidFill>
              </a:rPr>
              <a:t>(как определено ниже)</a:t>
            </a:r>
            <a:r>
              <a:rPr lang="ru-RU" sz="1600" b="1" dirty="0">
                <a:solidFill>
                  <a:srgbClr val="1F82A1"/>
                </a:solidFill>
              </a:rPr>
              <a:t> </a:t>
            </a:r>
            <a:r>
              <a:rPr lang="ru-RU" sz="1600" b="1" dirty="0">
                <a:solidFill>
                  <a:srgbClr val="E4620A"/>
                </a:solidFill>
              </a:rPr>
              <a:t>и его взаимодействии с другими устройствами. </a:t>
            </a:r>
            <a:r>
              <a:rPr lang="ru-RU" sz="1600" dirty="0">
                <a:solidFill>
                  <a:srgbClr val="1F82A1"/>
                </a:solidFill>
              </a:rPr>
              <a:t>Некоторая часть этой информации может использоваться для вашей идентификации, включая, помимо прочего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E4620A"/>
                </a:solidFill>
              </a:rPr>
              <a:t>имя, адрес, номер телефона, адрес электронной почты, информацию о кредитной карте, </a:t>
            </a:r>
            <a:r>
              <a:rPr lang="ru-RU" sz="1600" b="1" u="sng" dirty="0">
                <a:solidFill>
                  <a:srgbClr val="E4620A"/>
                </a:solidFill>
              </a:rPr>
              <a:t>изображение лица, образец голоса или другие биометрические данные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(</a:t>
            </a:r>
            <a:r>
              <a:rPr lang="ru-RU" sz="1600" dirty="0">
                <a:solidFill>
                  <a:srgbClr val="1F82A1"/>
                </a:solidFill>
              </a:rPr>
              <a:t>в совокупности «Личные данные»), и может содержать </a:t>
            </a:r>
            <a:r>
              <a:rPr lang="ru-RU" sz="1600" b="1" dirty="0">
                <a:solidFill>
                  <a:srgbClr val="E4620A"/>
                </a:solidFill>
              </a:rPr>
              <a:t>данные личного характера, </a:t>
            </a:r>
            <a:r>
              <a:rPr lang="ru-RU" sz="1600" b="1" u="sng" dirty="0">
                <a:solidFill>
                  <a:srgbClr val="E4620A"/>
                </a:solidFill>
              </a:rPr>
              <a:t>хранящиеся в файлах вашего устройства</a:t>
            </a:r>
            <a:r>
              <a:rPr lang="ru-RU" sz="1600" dirty="0">
                <a:solidFill>
                  <a:srgbClr val="E4620A"/>
                </a:solidFill>
              </a:rPr>
              <a:t>. </a:t>
            </a:r>
          </a:p>
          <a:p>
            <a:pPr indent="592637" algn="just"/>
            <a:r>
              <a:rPr lang="ru-RU" sz="1600" dirty="0">
                <a:solidFill>
                  <a:srgbClr val="1F82A1"/>
                </a:solidFill>
              </a:rPr>
              <a:t>По этим причинам </a:t>
            </a:r>
            <a:r>
              <a:rPr lang="ru-RU" sz="1600" b="1" dirty="0">
                <a:solidFill>
                  <a:srgbClr val="E4620A"/>
                </a:solidFill>
              </a:rPr>
              <a:t>вы не сможете отказаться от сбора подобной информации</a:t>
            </a:r>
            <a:r>
              <a:rPr lang="ru-RU" sz="1600" dirty="0">
                <a:solidFill>
                  <a:srgbClr val="1F82A1"/>
                </a:solidFill>
              </a:rPr>
              <a:t>, кроме как путем удаления соответствующего Продукта.</a:t>
            </a:r>
          </a:p>
          <a:p>
            <a:endParaRPr lang="ru-RU" sz="1067" dirty="0"/>
          </a:p>
          <a:p>
            <a:pPr algn="r"/>
            <a:r>
              <a:rPr lang="en-US" sz="1600" dirty="0"/>
              <a:t>https://www.avira.com/ru/end-user-license-agreement-terms-of-use</a:t>
            </a:r>
            <a:endParaRPr lang="ru-RU" sz="1600" dirty="0"/>
          </a:p>
        </p:txBody>
      </p:sp>
      <p:pic>
        <p:nvPicPr>
          <p:cNvPr id="2097206" name="Рисунок 6"/>
          <p:cNvPicPr>
            <a:picLocks noChangeAspect="1"/>
          </p:cNvPicPr>
          <p:nvPr/>
        </p:nvPicPr>
        <p:blipFill rotWithShape="1">
          <a:blip r:embed="rId5" cstate="print"/>
          <a:srcRect l="50363" t="60947" r="21402" b="18321"/>
          <a:stretch/>
        </p:blipFill>
        <p:spPr>
          <a:xfrm>
            <a:off x="6723064" y="2583052"/>
            <a:ext cx="6406260" cy="2706408"/>
          </a:xfrm>
          <a:prstGeom prst="rect">
            <a:avLst/>
          </a:prstGeom>
          <a:ln w="19050">
            <a:solidFill>
              <a:srgbClr val="1A6F8A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7369547" y="4565713"/>
            <a:ext cx="3960441" cy="413508"/>
          </a:xfrm>
          <a:prstGeom prst="roundRect">
            <a:avLst/>
          </a:prstGeom>
          <a:solidFill>
            <a:srgbClr val="E4620A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67"/>
          </a:p>
        </p:txBody>
      </p:sp>
    </p:spTree>
    <p:extLst>
      <p:ext uri="{BB962C8B-B14F-4D97-AF65-F5344CB8AC3E}">
        <p14:creationId xmlns:p14="http://schemas.microsoft.com/office/powerpoint/2010/main" val="6947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183" t="16771" r="43166" b="54471"/>
          <a:stretch/>
        </p:blipFill>
        <p:spPr>
          <a:xfrm>
            <a:off x="41948" y="1687432"/>
            <a:ext cx="3856059" cy="5478803"/>
          </a:xfrm>
          <a:prstGeom prst="rect">
            <a:avLst/>
          </a:prstGeom>
        </p:spPr>
      </p:pic>
      <p:pic>
        <p:nvPicPr>
          <p:cNvPr id="2097222" name="Рисунок 3" descr="рис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3125"/>
            <a:ext cx="3844552" cy="963169"/>
          </a:xfrm>
          <a:prstGeom prst="rect">
            <a:avLst/>
          </a:prstGeom>
        </p:spPr>
      </p:pic>
      <p:sp>
        <p:nvSpPr>
          <p:cNvPr id="1048685" name="TextBox 5"/>
          <p:cNvSpPr txBox="1"/>
          <p:nvPr/>
        </p:nvSpPr>
        <p:spPr>
          <a:xfrm>
            <a:off x="3844551" y="202187"/>
            <a:ext cx="959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sz="3200" dirty="0">
                <a:solidFill>
                  <a:srgbClr val="1F82A1"/>
                </a:solidFill>
              </a:rPr>
              <a:t>Сбор данных </a:t>
            </a:r>
            <a:r>
              <a:rPr lang="en-US" sz="3200" dirty="0" smtClean="0">
                <a:solidFill>
                  <a:srgbClr val="1F82A1"/>
                </a:solidFill>
              </a:rPr>
              <a:t>WEB</a:t>
            </a:r>
            <a:r>
              <a:rPr lang="ru-RU" sz="3200" dirty="0" smtClean="0">
                <a:solidFill>
                  <a:srgbClr val="1F82A1"/>
                </a:solidFill>
              </a:rPr>
              <a:t> ресурсами</a:t>
            </a:r>
            <a:r>
              <a:rPr lang="en-US" sz="3200" dirty="0">
                <a:solidFill>
                  <a:srgbClr val="1F82A1"/>
                </a:solidFill>
              </a:rPr>
              <a:t/>
            </a:r>
            <a:br>
              <a:rPr lang="en-US" sz="3200" dirty="0">
                <a:solidFill>
                  <a:srgbClr val="1F82A1"/>
                </a:solidFill>
              </a:rPr>
            </a:br>
            <a:r>
              <a:rPr lang="ru-RU" dirty="0">
                <a:solidFill>
                  <a:srgbClr val="1F82A1"/>
                </a:solidFill>
              </a:rPr>
              <a:t> </a:t>
            </a:r>
            <a:r>
              <a:rPr lang="ru-RU" sz="2000" b="0" dirty="0">
                <a:solidFill>
                  <a:srgbClr val="1F82A1"/>
                </a:solidFill>
              </a:rPr>
              <a:t>Примеры.</a:t>
            </a:r>
            <a:endParaRPr lang="en-US" sz="2000" b="0" dirty="0">
              <a:solidFill>
                <a:srgbClr val="1F82A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3043" y="8472661"/>
            <a:ext cx="464117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https://habr.com/ru/company/globalsign/blog/460987/</a:t>
            </a:r>
            <a:endParaRPr lang="ru-RU" sz="1467" dirty="0"/>
          </a:p>
        </p:txBody>
      </p:sp>
      <p:pic>
        <p:nvPicPr>
          <p:cNvPr id="14" name="Объект 5"/>
          <p:cNvPicPr>
            <a:picLocks noChangeAspect="1"/>
          </p:cNvPicPr>
          <p:nvPr/>
        </p:nvPicPr>
        <p:blipFill rotWithShape="1">
          <a:blip r:embed="rId5" cstate="print"/>
          <a:srcRect l="64074" t="25669" r="24126" b="62476"/>
          <a:stretch>
            <a:fillRect/>
          </a:stretch>
        </p:blipFill>
        <p:spPr>
          <a:xfrm>
            <a:off x="4273204" y="1617332"/>
            <a:ext cx="3931108" cy="2307316"/>
          </a:xfrm>
          <a:prstGeom prst="rect">
            <a:avLst/>
          </a:prstGeom>
        </p:spPr>
      </p:pic>
      <p:pic>
        <p:nvPicPr>
          <p:cNvPr id="15" name="Объект 7"/>
          <p:cNvPicPr>
            <a:picLocks noChangeAspect="1"/>
          </p:cNvPicPr>
          <p:nvPr/>
        </p:nvPicPr>
        <p:blipFill rotWithShape="1">
          <a:blip r:embed="rId6" cstate="print"/>
          <a:srcRect l="64011" t="19878" r="24094" b="62643"/>
          <a:stretch>
            <a:fillRect/>
          </a:stretch>
        </p:blipFill>
        <p:spPr>
          <a:xfrm>
            <a:off x="4273204" y="4068663"/>
            <a:ext cx="3898327" cy="3331176"/>
          </a:xfrm>
          <a:prstGeom prst="rect">
            <a:avLst/>
          </a:prstGeom>
        </p:spPr>
      </p:pic>
      <p:pic>
        <p:nvPicPr>
          <p:cNvPr id="17" name="Объект 13"/>
          <p:cNvPicPr>
            <a:picLocks noChangeAspect="1"/>
          </p:cNvPicPr>
          <p:nvPr/>
        </p:nvPicPr>
        <p:blipFill rotWithShape="1">
          <a:blip r:embed="rId7" cstate="print"/>
          <a:srcRect l="64011" t="11341" r="24094" b="62476"/>
          <a:stretch/>
        </p:blipFill>
        <p:spPr>
          <a:xfrm>
            <a:off x="8921440" y="1614196"/>
            <a:ext cx="3920714" cy="5059368"/>
          </a:xfrm>
          <a:prstGeom prst="rect">
            <a:avLst/>
          </a:prstGeom>
        </p:spPr>
      </p:pic>
      <p:sp>
        <p:nvSpPr>
          <p:cNvPr id="19" name="Овал 7"/>
          <p:cNvSpPr/>
          <p:nvPr/>
        </p:nvSpPr>
        <p:spPr>
          <a:xfrm>
            <a:off x="1599338" y="3987103"/>
            <a:ext cx="252160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7"/>
          <p:cNvSpPr/>
          <p:nvPr/>
        </p:nvSpPr>
        <p:spPr>
          <a:xfrm>
            <a:off x="1362776" y="5793771"/>
            <a:ext cx="2758814" cy="5791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7"/>
          <p:cNvSpPr/>
          <p:nvPr/>
        </p:nvSpPr>
        <p:spPr>
          <a:xfrm>
            <a:off x="1362776" y="4925363"/>
            <a:ext cx="2758814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7"/>
          <p:cNvSpPr/>
          <p:nvPr/>
        </p:nvSpPr>
        <p:spPr>
          <a:xfrm>
            <a:off x="5569348" y="1614196"/>
            <a:ext cx="2776030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7"/>
          <p:cNvSpPr/>
          <p:nvPr/>
        </p:nvSpPr>
        <p:spPr>
          <a:xfrm>
            <a:off x="5353324" y="5177719"/>
            <a:ext cx="2969821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7"/>
          <p:cNvSpPr/>
          <p:nvPr/>
        </p:nvSpPr>
        <p:spPr>
          <a:xfrm>
            <a:off x="5353324" y="2330343"/>
            <a:ext cx="3042492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7"/>
          <p:cNvSpPr/>
          <p:nvPr/>
        </p:nvSpPr>
        <p:spPr>
          <a:xfrm>
            <a:off x="5569348" y="4425170"/>
            <a:ext cx="2731563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7"/>
          <p:cNvSpPr/>
          <p:nvPr/>
        </p:nvSpPr>
        <p:spPr>
          <a:xfrm>
            <a:off x="10256278" y="5286604"/>
            <a:ext cx="2808312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7"/>
          <p:cNvSpPr/>
          <p:nvPr/>
        </p:nvSpPr>
        <p:spPr>
          <a:xfrm>
            <a:off x="11672507" y="2296102"/>
            <a:ext cx="1392083" cy="4792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"/>
          <p:cNvSpPr/>
          <p:nvPr/>
        </p:nvSpPr>
        <p:spPr>
          <a:xfrm>
            <a:off x="312763" y="1217222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en-US" dirty="0"/>
              <a:t>xakep.ru	</a:t>
            </a:r>
            <a:r>
              <a:rPr lang="ru-RU" dirty="0"/>
              <a:t>              		</a:t>
            </a:r>
            <a:r>
              <a:rPr lang="ru-RU" dirty="0" smtClean="0"/>
              <a:t>	Крупные </a:t>
            </a:r>
            <a:r>
              <a:rPr lang="ru-RU" dirty="0"/>
              <a:t>Банки РФ	       </a:t>
            </a:r>
            <a:r>
              <a:rPr lang="ru-RU" dirty="0" smtClean="0"/>
              <a:t>	           Одна из газет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51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4"/>
          <p:cNvSpPr txBox="1"/>
          <p:nvPr/>
        </p:nvSpPr>
        <p:spPr>
          <a:xfrm>
            <a:off x="3844552" y="183233"/>
            <a:ext cx="959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sz="3200" dirty="0">
                <a:solidFill>
                  <a:srgbClr val="1F82A1"/>
                </a:solidFill>
              </a:rPr>
              <a:t>Сбор данных пользователей веб-сервисов</a:t>
            </a:r>
            <a:r>
              <a:rPr lang="en-US" dirty="0">
                <a:solidFill>
                  <a:srgbClr val="1F82A1"/>
                </a:solidFill>
              </a:rPr>
              <a:t/>
            </a:r>
            <a:br>
              <a:rPr lang="en-US" dirty="0">
                <a:solidFill>
                  <a:srgbClr val="1F82A1"/>
                </a:solidFill>
              </a:rPr>
            </a:br>
            <a:r>
              <a:rPr lang="en-US" dirty="0">
                <a:solidFill>
                  <a:srgbClr val="1F82A1"/>
                </a:solidFill>
              </a:rPr>
              <a:t>(</a:t>
            </a:r>
            <a:r>
              <a:rPr lang="ru-RU" dirty="0">
                <a:solidFill>
                  <a:srgbClr val="1F82A1"/>
                </a:solidFill>
              </a:rPr>
              <a:t>примеры технологий сбора)</a:t>
            </a:r>
            <a:endParaRPr lang="en-US" dirty="0">
              <a:solidFill>
                <a:srgbClr val="1F82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43" y="1476375"/>
            <a:ext cx="129614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E4620A"/>
                </a:solidFill>
              </a:rPr>
              <a:t>Отслеживание </a:t>
            </a:r>
            <a:r>
              <a:rPr lang="en-US" sz="1600" b="1" dirty="0">
                <a:solidFill>
                  <a:srgbClr val="E4620A"/>
                </a:solidFill>
              </a:rPr>
              <a:t>IP </a:t>
            </a:r>
            <a:r>
              <a:rPr lang="ru-RU" sz="1600" b="1" dirty="0">
                <a:solidFill>
                  <a:srgbClr val="E4620A"/>
                </a:solidFill>
              </a:rPr>
              <a:t>адреса</a:t>
            </a:r>
            <a:r>
              <a:rPr lang="ru-RU" sz="1600" b="1" dirty="0">
                <a:solidFill>
                  <a:srgbClr val="1F82A1"/>
                </a:solidFill>
              </a:rPr>
              <a:t>, с которого пришел запрос </a:t>
            </a:r>
            <a:r>
              <a:rPr lang="ru-RU" sz="1600" dirty="0">
                <a:solidFill>
                  <a:srgbClr val="1F82A1"/>
                </a:solidFill>
              </a:rPr>
              <a:t>(как правило, это «белый </a:t>
            </a:r>
            <a:r>
              <a:rPr lang="en-US" sz="1600" dirty="0">
                <a:solidFill>
                  <a:srgbClr val="1F82A1"/>
                </a:solidFill>
              </a:rPr>
              <a:t>IP</a:t>
            </a:r>
            <a:r>
              <a:rPr lang="ru-RU" sz="1600" dirty="0">
                <a:solidFill>
                  <a:srgbClr val="1F82A1"/>
                </a:solidFill>
              </a:rPr>
              <a:t>-адрес» интернет шлюза компании/организации)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E4620A"/>
                </a:solidFill>
              </a:rPr>
              <a:t>Отслеживание внутреннего </a:t>
            </a:r>
            <a:r>
              <a:rPr lang="en-US" sz="1600" b="1" dirty="0">
                <a:solidFill>
                  <a:srgbClr val="E4620A"/>
                </a:solidFill>
              </a:rPr>
              <a:t>IP </a:t>
            </a:r>
            <a:r>
              <a:rPr lang="ru-RU" sz="1600" b="1" dirty="0">
                <a:solidFill>
                  <a:srgbClr val="E4620A"/>
                </a:solidFill>
              </a:rPr>
              <a:t>адреса компьютера </a:t>
            </a:r>
            <a:r>
              <a:rPr lang="ru-RU" sz="1600" b="1" dirty="0">
                <a:solidFill>
                  <a:srgbClr val="1F82A1"/>
                </a:solidFill>
              </a:rPr>
              <a:t>в корпоративной сети</a:t>
            </a:r>
            <a:r>
              <a:rPr lang="ru-RU" sz="1600" dirty="0">
                <a:solidFill>
                  <a:srgbClr val="1F82A1"/>
                </a:solidFill>
              </a:rPr>
              <a:t>, с которого пришел запрос. Совместно с </a:t>
            </a:r>
            <a:r>
              <a:rPr lang="en-US" sz="1600" dirty="0">
                <a:solidFill>
                  <a:srgbClr val="1F82A1"/>
                </a:solidFill>
              </a:rPr>
              <a:t>IP</a:t>
            </a:r>
            <a:r>
              <a:rPr lang="ru-RU" sz="1600" dirty="0">
                <a:solidFill>
                  <a:srgbClr val="1F82A1"/>
                </a:solidFill>
              </a:rPr>
              <a:t>-адресом шлюза можно уникально идентифицировать компьютер в локальной сети организации.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E4620A"/>
                </a:solidFill>
              </a:rPr>
              <a:t>Использование особенности протокола </a:t>
            </a:r>
            <a:r>
              <a:rPr lang="en-US" sz="1600" b="1" dirty="0">
                <a:solidFill>
                  <a:srgbClr val="E4620A"/>
                </a:solidFill>
              </a:rPr>
              <a:t>HTTP</a:t>
            </a:r>
            <a:r>
              <a:rPr lang="ru-RU" sz="1600" b="1" dirty="0">
                <a:solidFill>
                  <a:srgbClr val="1F82A1"/>
                </a:solidFill>
              </a:rPr>
              <a:t>, а именно – </a:t>
            </a:r>
            <a:r>
              <a:rPr lang="en-US" sz="1600" b="1" dirty="0">
                <a:solidFill>
                  <a:srgbClr val="1F82A1"/>
                </a:solidFill>
              </a:rPr>
              <a:t>r</a:t>
            </a:r>
            <a:r>
              <a:rPr lang="ru-RU" sz="1600" b="1" dirty="0" err="1">
                <a:solidFill>
                  <a:srgbClr val="1F82A1"/>
                </a:solidFill>
              </a:rPr>
              <a:t>eferer</a:t>
            </a:r>
            <a:r>
              <a:rPr lang="ru-RU" sz="1600" dirty="0">
                <a:solidFill>
                  <a:srgbClr val="1F82A1"/>
                </a:solidFill>
              </a:rPr>
              <a:t>, который является одним из заголовков запроса клиента. Содержит URL источника запроса. Если перейти с одной страницы на другую, </a:t>
            </a:r>
            <a:r>
              <a:rPr lang="ru-RU" sz="1600" dirty="0" err="1">
                <a:solidFill>
                  <a:srgbClr val="1F82A1"/>
                </a:solidFill>
              </a:rPr>
              <a:t>referer</a:t>
            </a:r>
            <a:r>
              <a:rPr lang="ru-RU" sz="1600" dirty="0">
                <a:solidFill>
                  <a:srgbClr val="1F82A1"/>
                </a:solidFill>
              </a:rPr>
              <a:t> будет содержать адрес первой страницы. 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1F82A1"/>
                </a:solidFill>
              </a:rPr>
              <a:t>Использование файлов </a:t>
            </a:r>
            <a:r>
              <a:rPr lang="en-US" sz="1600" b="1" dirty="0">
                <a:solidFill>
                  <a:srgbClr val="E4620A"/>
                </a:solidFill>
              </a:rPr>
              <a:t>cookie</a:t>
            </a:r>
            <a:endParaRPr lang="ru-RU" sz="1600" b="1" dirty="0">
              <a:solidFill>
                <a:srgbClr val="E4620A"/>
              </a:solidFill>
            </a:endParaRP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1F82A1"/>
                </a:solidFill>
              </a:rPr>
              <a:t>Использование «</a:t>
            </a:r>
            <a:r>
              <a:rPr lang="ru-RU" sz="1600" b="1" dirty="0" err="1">
                <a:solidFill>
                  <a:srgbClr val="E4620A"/>
                </a:solidFill>
              </a:rPr>
              <a:t>неубиваемых</a:t>
            </a:r>
            <a:r>
              <a:rPr lang="ru-RU" sz="1600" b="1" dirty="0">
                <a:solidFill>
                  <a:srgbClr val="E4620A"/>
                </a:solidFill>
              </a:rPr>
              <a:t> </a:t>
            </a:r>
            <a:r>
              <a:rPr lang="en-US" sz="1600" b="1" dirty="0">
                <a:solidFill>
                  <a:srgbClr val="E4620A"/>
                </a:solidFill>
              </a:rPr>
              <a:t>cookie</a:t>
            </a:r>
            <a:r>
              <a:rPr lang="ru-RU" sz="1600" b="1" dirty="0">
                <a:solidFill>
                  <a:srgbClr val="1F82A1"/>
                </a:solidFill>
              </a:rPr>
              <a:t>» или </a:t>
            </a:r>
            <a:r>
              <a:rPr lang="ru-RU" sz="1600" b="1" dirty="0" err="1">
                <a:solidFill>
                  <a:srgbClr val="1F82A1"/>
                </a:solidFill>
              </a:rPr>
              <a:t>Evercookie</a:t>
            </a:r>
            <a:r>
              <a:rPr lang="ru-RU" sz="1600" b="1" dirty="0">
                <a:solidFill>
                  <a:srgbClr val="1F82A1"/>
                </a:solidFill>
              </a:rPr>
              <a:t>.  </a:t>
            </a:r>
            <a:r>
              <a:rPr lang="ru-RU" sz="1600" dirty="0">
                <a:solidFill>
                  <a:srgbClr val="1F82A1"/>
                </a:solidFill>
              </a:rPr>
              <a:t>Технология использования </a:t>
            </a:r>
            <a:r>
              <a:rPr lang="en-US" sz="1600" dirty="0">
                <a:solidFill>
                  <a:srgbClr val="1F82A1"/>
                </a:solidFill>
              </a:rPr>
              <a:t>cookie</a:t>
            </a:r>
            <a:r>
              <a:rPr lang="ru-RU" sz="1600" dirty="0">
                <a:solidFill>
                  <a:srgbClr val="1F82A1"/>
                </a:solidFill>
              </a:rPr>
              <a:t>, сохраняющая их в 13 местах на компьютере пользователя. Объединяет в себя </a:t>
            </a:r>
            <a:r>
              <a:rPr lang="en-US" sz="1600" dirty="0">
                <a:solidFill>
                  <a:srgbClr val="1F82A1"/>
                </a:solidFill>
              </a:rPr>
              <a:t>HTTP-cookie,</a:t>
            </a:r>
            <a:r>
              <a:rPr lang="ru-RU" sz="1600" dirty="0">
                <a:solidFill>
                  <a:srgbClr val="1F82A1"/>
                </a:solidFill>
              </a:rPr>
              <a:t> </a:t>
            </a:r>
            <a:r>
              <a:rPr lang="en-US" sz="1600" dirty="0">
                <a:solidFill>
                  <a:srgbClr val="1F82A1"/>
                </a:solidFill>
              </a:rPr>
              <a:t>Flash cookies </a:t>
            </a:r>
            <a:r>
              <a:rPr lang="ru-RU" sz="1600" dirty="0">
                <a:solidFill>
                  <a:srgbClr val="1F82A1"/>
                </a:solidFill>
              </a:rPr>
              <a:t>или</a:t>
            </a:r>
            <a:r>
              <a:rPr lang="en-US" sz="1600" dirty="0">
                <a:solidFill>
                  <a:srgbClr val="1F82A1"/>
                </a:solidFill>
              </a:rPr>
              <a:t> Local Shared Objects </a:t>
            </a:r>
            <a:r>
              <a:rPr lang="ru-RU" sz="1600" dirty="0">
                <a:solidFill>
                  <a:srgbClr val="1F82A1"/>
                </a:solidFill>
              </a:rPr>
              <a:t>и контейнеры</a:t>
            </a:r>
            <a:r>
              <a:rPr lang="en-US" sz="1600" dirty="0">
                <a:solidFill>
                  <a:srgbClr val="1F82A1"/>
                </a:solidFill>
              </a:rPr>
              <a:t> HTML5.</a:t>
            </a:r>
            <a:endParaRPr lang="ru-RU" sz="1600" dirty="0">
              <a:solidFill>
                <a:srgbClr val="1F82A1"/>
              </a:solidFill>
            </a:endParaRPr>
          </a:p>
          <a:p>
            <a:pPr>
              <a:spcAft>
                <a:spcPts val="800"/>
              </a:spcAft>
            </a:pPr>
            <a:r>
              <a:rPr lang="en-US" sz="1600" b="1" dirty="0">
                <a:solidFill>
                  <a:srgbClr val="E4620A"/>
                </a:solidFill>
              </a:rPr>
              <a:t>CAPTCHA</a:t>
            </a:r>
            <a:endParaRPr lang="ru-RU" sz="1600" dirty="0">
              <a:solidFill>
                <a:srgbClr val="E4620A"/>
              </a:solidFill>
            </a:endParaRP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1F82A1"/>
                </a:solidFill>
              </a:rPr>
              <a:t>«</a:t>
            </a:r>
            <a:r>
              <a:rPr lang="ru-RU" sz="1600" b="1" dirty="0">
                <a:solidFill>
                  <a:srgbClr val="E4620A"/>
                </a:solidFill>
              </a:rPr>
              <a:t>Веб-маяки</a:t>
            </a:r>
            <a:r>
              <a:rPr lang="ru-RU" sz="1600" b="1" dirty="0">
                <a:solidFill>
                  <a:srgbClr val="1F82A1"/>
                </a:solidFill>
              </a:rPr>
              <a:t>»</a:t>
            </a:r>
            <a:r>
              <a:rPr lang="ru-RU" sz="1600" dirty="0">
                <a:solidFill>
                  <a:srgbClr val="1F82A1"/>
                </a:solidFill>
              </a:rPr>
              <a:t> - элементы программного кода, включенные в веб-страницы, электронные сообщения и рекламу, которые уведомляют владельца о просмотре этих страниц, электронных сообщений и рекламы или о переходе по соответствующим ссылкам, в том числе на нескольких устройствах и доменах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1F82A1"/>
                </a:solidFill>
              </a:rPr>
              <a:t>Использование отпечатка браузера или </a:t>
            </a:r>
            <a:r>
              <a:rPr lang="ru-RU" sz="1600" b="1" dirty="0" err="1">
                <a:solidFill>
                  <a:srgbClr val="E4620A"/>
                </a:solidFill>
              </a:rPr>
              <a:t>Browser</a:t>
            </a:r>
            <a:r>
              <a:rPr lang="ru-RU" sz="1600" b="1" dirty="0">
                <a:solidFill>
                  <a:srgbClr val="E4620A"/>
                </a:solidFill>
              </a:rPr>
              <a:t> </a:t>
            </a:r>
            <a:r>
              <a:rPr lang="ru-RU" sz="1600" b="1" dirty="0" err="1">
                <a:solidFill>
                  <a:srgbClr val="E4620A"/>
                </a:solidFill>
              </a:rPr>
              <a:t>Fingerprinting</a:t>
            </a:r>
            <a:r>
              <a:rPr lang="ru-RU" sz="1600" b="1" dirty="0">
                <a:solidFill>
                  <a:srgbClr val="E4620A"/>
                </a:solidFill>
              </a:rPr>
              <a:t> </a:t>
            </a:r>
            <a:r>
              <a:rPr lang="ru-RU" sz="1600" dirty="0">
                <a:solidFill>
                  <a:srgbClr val="1F82A1"/>
                </a:solidFill>
              </a:rPr>
              <a:t>- уникальный идентификатор конфигураций веб-браузера и операционной системы, который формируется на основе собранных данных различными технологиями отслеживания. Позволяет создавать «цифровой отпечаток» компьютера и дает возможность идентифицировать уникальный компьютер (и в корпоративной сети тоже) с точностью до 100%.</a:t>
            </a:r>
            <a:endParaRPr lang="en-US" sz="1600" dirty="0">
              <a:solidFill>
                <a:srgbClr val="1F82A1"/>
              </a:solidFill>
            </a:endParaRP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1F82A1"/>
                </a:solidFill>
              </a:rPr>
              <a:t>Использование</a:t>
            </a:r>
            <a:r>
              <a:rPr lang="ru-RU" sz="1600" dirty="0">
                <a:solidFill>
                  <a:srgbClr val="1F82A1"/>
                </a:solidFill>
              </a:rPr>
              <a:t> </a:t>
            </a:r>
            <a:r>
              <a:rPr lang="ru-RU" sz="1600" b="1" dirty="0">
                <a:solidFill>
                  <a:srgbClr val="E4620A"/>
                </a:solidFill>
              </a:rPr>
              <a:t>истории</a:t>
            </a:r>
            <a:r>
              <a:rPr lang="ru-RU" sz="1600" dirty="0">
                <a:solidFill>
                  <a:srgbClr val="1F82A1"/>
                </a:solidFill>
              </a:rPr>
              <a:t> посещенных пользователем </a:t>
            </a:r>
            <a:r>
              <a:rPr lang="ru-RU" sz="1600" dirty="0" err="1">
                <a:solidFill>
                  <a:srgbClr val="1F82A1"/>
                </a:solidFill>
              </a:rPr>
              <a:t>вебресурсов</a:t>
            </a:r>
            <a:r>
              <a:rPr lang="ru-RU" sz="1600" dirty="0">
                <a:solidFill>
                  <a:srgbClr val="1F82A1"/>
                </a:solidFill>
              </a:rPr>
              <a:t>.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1F82A1"/>
                </a:solidFill>
              </a:rPr>
              <a:t>Публичные </a:t>
            </a:r>
            <a:r>
              <a:rPr lang="ru-RU" sz="1600" b="1" dirty="0">
                <a:solidFill>
                  <a:srgbClr val="E4620A"/>
                </a:solidFill>
              </a:rPr>
              <a:t>сервисы службы доменных имён </a:t>
            </a:r>
            <a:r>
              <a:rPr lang="ru-RU" sz="1600" dirty="0">
                <a:solidFill>
                  <a:srgbClr val="1F82A1"/>
                </a:solidFill>
              </a:rPr>
              <a:t>(</a:t>
            </a:r>
            <a:r>
              <a:rPr lang="ru-RU" sz="1600" dirty="0" err="1">
                <a:solidFill>
                  <a:srgbClr val="1F82A1"/>
                </a:solidFill>
              </a:rPr>
              <a:t>Google</a:t>
            </a:r>
            <a:r>
              <a:rPr lang="ru-RU" sz="1600" dirty="0">
                <a:solidFill>
                  <a:srgbClr val="1F82A1"/>
                </a:solidFill>
              </a:rPr>
              <a:t> DNS, Яндекс DNS). Многие организации используют в качестве серверов для преобразования </a:t>
            </a:r>
            <a:r>
              <a:rPr lang="en-US" sz="1600" dirty="0">
                <a:solidFill>
                  <a:srgbClr val="1F82A1"/>
                </a:solidFill>
              </a:rPr>
              <a:t>IP </a:t>
            </a:r>
            <a:r>
              <a:rPr lang="ru-RU" sz="1600" dirty="0">
                <a:solidFill>
                  <a:srgbClr val="1F82A1"/>
                </a:solidFill>
              </a:rPr>
              <a:t>адресов в доменные имена глобальные публичные, где данные </a:t>
            </a:r>
            <a:r>
              <a:rPr lang="ru-RU" sz="1600" dirty="0" err="1">
                <a:solidFill>
                  <a:srgbClr val="1F82A1"/>
                </a:solidFill>
              </a:rPr>
              <a:t>журналируются</a:t>
            </a:r>
            <a:r>
              <a:rPr lang="ru-RU" sz="1600" dirty="0">
                <a:solidFill>
                  <a:srgbClr val="1F82A1"/>
                </a:solidFill>
              </a:rPr>
              <a:t> и анализируются, дополняя общую картину собранной информации.</a:t>
            </a:r>
          </a:p>
        </p:txBody>
      </p:sp>
      <p:pic>
        <p:nvPicPr>
          <p:cNvPr id="14" name="Рисунок 3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3233"/>
            <a:ext cx="3844552" cy="9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2" name="Рисунок 3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3125"/>
            <a:ext cx="3844552" cy="963169"/>
          </a:xfrm>
          <a:prstGeom prst="rect">
            <a:avLst/>
          </a:prstGeom>
        </p:spPr>
      </p:pic>
      <p:sp>
        <p:nvSpPr>
          <p:cNvPr id="1048685" name="TextBox 5"/>
          <p:cNvSpPr txBox="1"/>
          <p:nvPr/>
        </p:nvSpPr>
        <p:spPr>
          <a:xfrm>
            <a:off x="3844551" y="202187"/>
            <a:ext cx="959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sz="3200" dirty="0">
                <a:solidFill>
                  <a:srgbClr val="1F82A1"/>
                </a:solidFill>
              </a:rPr>
              <a:t>Сбор данных расширениями браузеров.</a:t>
            </a:r>
            <a:r>
              <a:rPr lang="en-US" sz="3200" dirty="0">
                <a:solidFill>
                  <a:srgbClr val="1F82A1"/>
                </a:solidFill>
              </a:rPr>
              <a:t/>
            </a:r>
            <a:br>
              <a:rPr lang="en-US" sz="3200" dirty="0">
                <a:solidFill>
                  <a:srgbClr val="1F82A1"/>
                </a:solidFill>
              </a:rPr>
            </a:br>
            <a:r>
              <a:rPr lang="ru-RU" dirty="0">
                <a:solidFill>
                  <a:srgbClr val="1F82A1"/>
                </a:solidFill>
              </a:rPr>
              <a:t> Примеры.</a:t>
            </a:r>
            <a:endParaRPr lang="en-US" dirty="0">
              <a:solidFill>
                <a:srgbClr val="1F82A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9187" y="1222381"/>
            <a:ext cx="8256917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b="1" dirty="0">
                <a:solidFill>
                  <a:srgbClr val="E4620A"/>
                </a:solidFill>
              </a:rPr>
              <a:t>«Режим бога для Интернета»: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771" y="1805828"/>
            <a:ext cx="12889432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67" b="1" dirty="0">
                <a:solidFill>
                  <a:srgbClr val="1F82A1"/>
                </a:solidFill>
              </a:rPr>
              <a:t>Отслеживались действия миллионов пользователей через расширения </a:t>
            </a:r>
            <a:r>
              <a:rPr lang="ru-RU" sz="1867" b="1" dirty="0" err="1">
                <a:solidFill>
                  <a:srgbClr val="1F82A1"/>
                </a:solidFill>
              </a:rPr>
              <a:t>Chrome</a:t>
            </a:r>
            <a:r>
              <a:rPr lang="ru-RU" sz="1867" b="1" dirty="0">
                <a:solidFill>
                  <a:srgbClr val="1F82A1"/>
                </a:solidFill>
              </a:rPr>
              <a:t> и </a:t>
            </a:r>
            <a:r>
              <a:rPr lang="ru-RU" sz="1867" b="1" dirty="0" err="1">
                <a:solidFill>
                  <a:srgbClr val="1F82A1"/>
                </a:solidFill>
              </a:rPr>
              <a:t>Firefox</a:t>
            </a:r>
            <a:r>
              <a:rPr lang="ru-RU" sz="1867" b="1" dirty="0">
                <a:solidFill>
                  <a:srgbClr val="1F82A1"/>
                </a:solidFill>
              </a:rPr>
              <a:t> почти в реальном </a:t>
            </a:r>
            <a:r>
              <a:rPr lang="ru-RU" sz="1867" b="1" dirty="0" smtClean="0">
                <a:solidFill>
                  <a:srgbClr val="1F82A1"/>
                </a:solidFill>
              </a:rPr>
              <a:t>режиме времени (</a:t>
            </a:r>
            <a:r>
              <a:rPr lang="ru-RU" sz="1867" b="1" dirty="0">
                <a:solidFill>
                  <a:srgbClr val="1F82A1"/>
                </a:solidFill>
              </a:rPr>
              <a:t>с часовой задержкой).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23000" r="35177"/>
          <a:stretch/>
        </p:blipFill>
        <p:spPr>
          <a:xfrm>
            <a:off x="11086657" y="1115510"/>
            <a:ext cx="2056358" cy="6981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15689" y="3130350"/>
            <a:ext cx="5919171" cy="4179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89" indent="-228589">
              <a:lnSpc>
                <a:spcPct val="114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rgbClr val="1F82A1"/>
                </a:solidFill>
              </a:rPr>
              <a:t>GPS-координаты пользователей;</a:t>
            </a:r>
          </a:p>
          <a:p>
            <a:pPr marL="228589" indent="-228589">
              <a:lnSpc>
                <a:spcPct val="114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rgbClr val="1F82A1"/>
                </a:solidFill>
              </a:rPr>
              <a:t>налоговые декларации, деловые документы, слайды корпоративных презентаций на </a:t>
            </a:r>
            <a:r>
              <a:rPr lang="ru-RU" sz="1600" dirty="0" err="1">
                <a:solidFill>
                  <a:srgbClr val="1F82A1"/>
                </a:solidFill>
              </a:rPr>
              <a:t>OneDrive</a:t>
            </a:r>
            <a:r>
              <a:rPr lang="ru-RU" sz="1600" dirty="0">
                <a:solidFill>
                  <a:srgbClr val="1F82A1"/>
                </a:solidFill>
              </a:rPr>
              <a:t> и других хостингах;</a:t>
            </a:r>
          </a:p>
          <a:p>
            <a:pPr marL="228589" indent="-228589">
              <a:lnSpc>
                <a:spcPct val="114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rgbClr val="1F82A1"/>
                </a:solidFill>
              </a:rPr>
              <a:t>видео с камер безопасности </a:t>
            </a:r>
            <a:r>
              <a:rPr lang="ru-RU" sz="1600" dirty="0" err="1">
                <a:solidFill>
                  <a:srgbClr val="1F82A1"/>
                </a:solidFill>
              </a:rPr>
              <a:t>Nest</a:t>
            </a:r>
            <a:r>
              <a:rPr lang="ru-RU" sz="1600" dirty="0">
                <a:solidFill>
                  <a:srgbClr val="1F82A1"/>
                </a:solidFill>
              </a:rPr>
              <a:t>;</a:t>
            </a:r>
          </a:p>
          <a:p>
            <a:pPr marL="228589" indent="-228589">
              <a:lnSpc>
                <a:spcPct val="114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rgbClr val="1F82A1"/>
                </a:solidFill>
              </a:rPr>
              <a:t>номера VIN недавно купленных автомобилей, имена и адреса их владельцев;</a:t>
            </a:r>
          </a:p>
          <a:p>
            <a:pPr marL="228589" indent="-228589">
              <a:lnSpc>
                <a:spcPct val="114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rgbClr val="1F82A1"/>
                </a:solidFill>
              </a:rPr>
              <a:t>Вложения к сообщениям </a:t>
            </a:r>
            <a:r>
              <a:rPr lang="ru-RU" sz="1600" dirty="0" err="1">
                <a:solidFill>
                  <a:srgbClr val="1F82A1"/>
                </a:solidFill>
              </a:rPr>
              <a:t>Facebook</a:t>
            </a:r>
            <a:r>
              <a:rPr lang="ru-RU" sz="1600" dirty="0">
                <a:solidFill>
                  <a:srgbClr val="1F82A1"/>
                </a:solidFill>
              </a:rPr>
              <a:t> </a:t>
            </a:r>
            <a:r>
              <a:rPr lang="ru-RU" sz="1600" dirty="0" err="1">
                <a:solidFill>
                  <a:srgbClr val="1F82A1"/>
                </a:solidFill>
              </a:rPr>
              <a:t>Мessenger</a:t>
            </a:r>
            <a:r>
              <a:rPr lang="ru-RU" sz="1600" dirty="0">
                <a:solidFill>
                  <a:srgbClr val="1F82A1"/>
                </a:solidFill>
              </a:rPr>
              <a:t> и фотографии </a:t>
            </a:r>
            <a:r>
              <a:rPr lang="ru-RU" sz="1600" dirty="0" err="1">
                <a:solidFill>
                  <a:srgbClr val="1F82A1"/>
                </a:solidFill>
              </a:rPr>
              <a:t>Facebook</a:t>
            </a:r>
            <a:r>
              <a:rPr lang="ru-RU" sz="1600" dirty="0">
                <a:solidFill>
                  <a:srgbClr val="1F82A1"/>
                </a:solidFill>
              </a:rPr>
              <a:t>, даже отправленные приватно;</a:t>
            </a:r>
          </a:p>
          <a:p>
            <a:pPr marL="228589" indent="-228589">
              <a:lnSpc>
                <a:spcPct val="114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rgbClr val="1F82A1"/>
                </a:solidFill>
              </a:rPr>
              <a:t>данные банковских карточек;</a:t>
            </a:r>
          </a:p>
          <a:p>
            <a:pPr marL="228589" indent="-228589">
              <a:lnSpc>
                <a:spcPct val="114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rgbClr val="1F82A1"/>
                </a:solidFill>
              </a:rPr>
              <a:t>маршруты путешествий;</a:t>
            </a:r>
          </a:p>
          <a:p>
            <a:pPr marL="228589" indent="-228589">
              <a:lnSpc>
                <a:spcPct val="114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rgbClr val="1F82A1"/>
                </a:solidFill>
              </a:rPr>
              <a:t>и многое другое.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23080"/>
              </p:ext>
            </p:extLst>
          </p:nvPr>
        </p:nvGraphicFramePr>
        <p:xfrm>
          <a:off x="422424" y="2553357"/>
          <a:ext cx="6844252" cy="4778360"/>
        </p:xfrm>
        <a:graphic>
          <a:graphicData uri="http://schemas.openxmlformats.org/drawingml/2006/table">
            <a:tbl>
              <a:tblPr/>
              <a:tblGrid>
                <a:gridCol w="1873673">
                  <a:extLst>
                    <a:ext uri="{9D8B030D-6E8A-4147-A177-3AD203B41FA5}">
                      <a16:colId xmlns:a16="http://schemas.microsoft.com/office/drawing/2014/main" val="1733424849"/>
                    </a:ext>
                  </a:extLst>
                </a:gridCol>
                <a:gridCol w="4970579">
                  <a:extLst>
                    <a:ext uri="{9D8B030D-6E8A-4147-A177-3AD203B41FA5}">
                      <a16:colId xmlns:a16="http://schemas.microsoft.com/office/drawing/2014/main" val="3329203645"/>
                    </a:ext>
                  </a:extLst>
                </a:gridCol>
              </a:tblGrid>
              <a:tr h="647227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1F82A1"/>
                          </a:solidFill>
                        </a:rPr>
                        <a:t>Microsoft</a:t>
                      </a:r>
                      <a:r>
                        <a:rPr lang="en-US" sz="1900" dirty="0">
                          <a:solidFill>
                            <a:srgbClr val="1F82A1"/>
                          </a:solidFill>
                        </a:rPr>
                        <a:t> </a:t>
                      </a:r>
                      <a:r>
                        <a:rPr lang="en-US" sz="1900" b="1" dirty="0">
                          <a:solidFill>
                            <a:srgbClr val="1F82A1"/>
                          </a:solidFill>
                        </a:rPr>
                        <a:t>OneDrive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rgbClr val="E4620A"/>
                          </a:solidFill>
                        </a:rPr>
                        <a:t>Файлы с хостинга </a:t>
                      </a:r>
                      <a:r>
                        <a:rPr lang="ru-RU" sz="1900" dirty="0" err="1">
                          <a:solidFill>
                            <a:srgbClr val="E4620A"/>
                          </a:solidFill>
                        </a:rPr>
                        <a:t>OneDrive</a:t>
                      </a:r>
                      <a:r>
                        <a:rPr lang="ru-RU" sz="1900" dirty="0">
                          <a:solidFill>
                            <a:srgbClr val="E4620A"/>
                          </a:solidFill>
                        </a:rPr>
                        <a:t>, включая налоговые декларации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058803"/>
                  </a:ext>
                </a:extLst>
              </a:tr>
              <a:tr h="647227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1F82A1"/>
                          </a:solidFill>
                        </a:rPr>
                        <a:t>Nest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rgbClr val="1F82A1"/>
                          </a:solidFill>
                        </a:rPr>
                        <a:t>Видеозаписи с камер безопасности </a:t>
                      </a:r>
                      <a:r>
                        <a:rPr lang="ru-RU" sz="1900" dirty="0" err="1">
                          <a:solidFill>
                            <a:srgbClr val="1F82A1"/>
                          </a:solidFill>
                        </a:rPr>
                        <a:t>Nest</a:t>
                      </a:r>
                      <a:endParaRPr lang="ru-RU" sz="1900" dirty="0">
                        <a:solidFill>
                          <a:srgbClr val="1F82A1"/>
                        </a:solidFill>
                      </a:endParaRP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233397"/>
                  </a:ext>
                </a:extLst>
              </a:tr>
              <a:tr h="647227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1F82A1"/>
                          </a:solidFill>
                        </a:rPr>
                        <a:t>NetApp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1F82A1"/>
                          </a:solidFill>
                        </a:rPr>
                        <a:t>URL </a:t>
                      </a:r>
                      <a:r>
                        <a:rPr lang="ru-RU" sz="1900" dirty="0">
                          <a:solidFill>
                            <a:srgbClr val="1F82A1"/>
                          </a:solidFill>
                        </a:rPr>
                        <a:t>конференций </a:t>
                      </a:r>
                      <a:r>
                        <a:rPr lang="en-US" sz="1900" dirty="0">
                          <a:solidFill>
                            <a:srgbClr val="1F82A1"/>
                          </a:solidFill>
                        </a:rPr>
                        <a:t>Zoom </a:t>
                      </a:r>
                      <a:r>
                        <a:rPr lang="ru-RU" sz="1900" dirty="0">
                          <a:solidFill>
                            <a:srgbClr val="1F82A1"/>
                          </a:solidFill>
                        </a:rPr>
                        <a:t>с </a:t>
                      </a:r>
                      <a:r>
                        <a:rPr lang="en-US" sz="1900" dirty="0">
                          <a:solidFill>
                            <a:srgbClr val="1F82A1"/>
                          </a:solidFill>
                        </a:rPr>
                        <a:t>netapp.zoom.us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244869"/>
                  </a:ext>
                </a:extLst>
              </a:tr>
              <a:tr h="647227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1F82A1"/>
                          </a:solidFill>
                        </a:rPr>
                        <a:t>Palo Alto Networks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E4620A"/>
                          </a:solidFill>
                        </a:rPr>
                        <a:t>Данные из корпоративной сети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701778"/>
                  </a:ext>
                </a:extLst>
              </a:tr>
              <a:tr h="36426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1F82A1"/>
                          </a:solidFill>
                        </a:rPr>
                        <a:t>Pfizer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E4620A"/>
                          </a:solidFill>
                        </a:rPr>
                        <a:t>Данные из корпоративной сети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995643"/>
                  </a:ext>
                </a:extLst>
              </a:tr>
              <a:tr h="364261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1F82A1"/>
                          </a:solidFill>
                        </a:rPr>
                        <a:t>Roche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E4620A"/>
                          </a:solidFill>
                        </a:rPr>
                        <a:t>Данные из корпоративной сети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52596"/>
                  </a:ext>
                </a:extLst>
              </a:tr>
              <a:tr h="36426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1F82A1"/>
                          </a:solidFill>
                        </a:rPr>
                        <a:t>Skype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1F82A1"/>
                          </a:solidFill>
                        </a:rPr>
                        <a:t>URL </a:t>
                      </a:r>
                      <a:r>
                        <a:rPr lang="ru-RU" sz="1900" dirty="0">
                          <a:solidFill>
                            <a:srgbClr val="1F82A1"/>
                          </a:solidFill>
                        </a:rPr>
                        <a:t>из чатов </a:t>
                      </a:r>
                      <a:r>
                        <a:rPr lang="en-US" sz="1900" dirty="0">
                          <a:solidFill>
                            <a:srgbClr val="1F82A1"/>
                          </a:solidFill>
                        </a:rPr>
                        <a:t>Skype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41317"/>
                  </a:ext>
                </a:extLst>
              </a:tr>
              <a:tr h="36426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1F82A1"/>
                          </a:solidFill>
                        </a:rPr>
                        <a:t>SpaceX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E4620A"/>
                          </a:solidFill>
                        </a:rPr>
                        <a:t>Данные из корпоративной сети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44"/>
                  </a:ext>
                </a:extLst>
              </a:tr>
              <a:tr h="36426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1F82A1"/>
                          </a:solidFill>
                        </a:rPr>
                        <a:t>Symantec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E4620A"/>
                          </a:solidFill>
                        </a:rPr>
                        <a:t>Данные из корпоративной сети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377785"/>
                  </a:ext>
                </a:extLst>
              </a:tr>
              <a:tr h="364261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1F82A1"/>
                          </a:solidFill>
                        </a:rPr>
                        <a:t>Tesla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E4620A"/>
                          </a:solidFill>
                        </a:rPr>
                        <a:t>Данные из корпоративной сети</a:t>
                      </a:r>
                    </a:p>
                  </a:txBody>
                  <a:tcPr marL="70052" marR="70052" marT="35025" marB="35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80487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773043" y="8472661"/>
            <a:ext cx="464117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https://habr.com/ru/company/globalsign/blog/460987/</a:t>
            </a:r>
            <a:endParaRPr lang="ru-RU" sz="1467" dirty="0"/>
          </a:p>
        </p:txBody>
      </p:sp>
    </p:spTree>
    <p:extLst>
      <p:ext uri="{BB962C8B-B14F-4D97-AF65-F5344CB8AC3E}">
        <p14:creationId xmlns:p14="http://schemas.microsoft.com/office/powerpoint/2010/main" val="26604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31053" y="1785187"/>
            <a:ext cx="13071142" cy="437195"/>
          </a:xfrm>
          <a:prstGeom prst="rect">
            <a:avLst/>
          </a:prstGeom>
          <a:solidFill>
            <a:schemeClr val="accent4">
              <a:lumMod val="85000"/>
            </a:schemeClr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40755" y="2364254"/>
            <a:ext cx="7610569" cy="5106248"/>
          </a:xfrm>
          <a:prstGeom prst="roundRect">
            <a:avLst/>
          </a:prstGeom>
          <a:solidFill>
            <a:srgbClr val="92D050">
              <a:alpha val="3000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163419" y="2364255"/>
            <a:ext cx="4975724" cy="5106247"/>
          </a:xfrm>
          <a:prstGeom prst="roundRect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5948" y="6616346"/>
            <a:ext cx="559067" cy="819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5354" y="6381658"/>
            <a:ext cx="1053895" cy="1054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7603" y="6273885"/>
            <a:ext cx="904737" cy="8948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0961" y="5866783"/>
            <a:ext cx="478089" cy="478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12654" y="5925941"/>
            <a:ext cx="569025" cy="6376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40084" y="6962975"/>
            <a:ext cx="593325" cy="4587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3518" y="6172409"/>
            <a:ext cx="701560" cy="491335"/>
          </a:xfrm>
          <a:prstGeom prst="rect">
            <a:avLst/>
          </a:prstGeom>
        </p:spPr>
      </p:pic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1530350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 cstate="print"/>
          <a:srcRect l="1474" r="1"/>
          <a:stretch/>
        </p:blipFill>
        <p:spPr>
          <a:xfrm>
            <a:off x="8635720" y="3054797"/>
            <a:ext cx="4133551" cy="43366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35576" y="2540484"/>
            <a:ext cx="567286" cy="79263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117983" y="2459399"/>
            <a:ext cx="294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A6F8A"/>
                </a:solidFill>
              </a:rPr>
              <a:t>Корпоративная сеть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167888" y="2540380"/>
            <a:ext cx="189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объект КИИ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6665" y="6721333"/>
            <a:ext cx="189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A6F8A"/>
                </a:solidFill>
              </a:rPr>
              <a:t>Главный бухгалтер Иванова Н.И., </a:t>
            </a:r>
            <a:r>
              <a:rPr lang="en-US" sz="1200" dirty="0" smtClean="0">
                <a:solidFill>
                  <a:srgbClr val="1A6F8A"/>
                </a:solidFill>
              </a:rPr>
              <a:t>ivanovvn@corp.ru</a:t>
            </a:r>
            <a:endParaRPr lang="ru-RU" sz="1200" dirty="0">
              <a:solidFill>
                <a:srgbClr val="1A6F8A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082" y="3556630"/>
            <a:ext cx="630860" cy="88146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36928" y="4555823"/>
            <a:ext cx="189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A6F8A"/>
                </a:solidFill>
              </a:rPr>
              <a:t>Главный конструктор Иванов М.И., </a:t>
            </a:r>
            <a:r>
              <a:rPr lang="en-US" sz="1200" dirty="0">
                <a:solidFill>
                  <a:srgbClr val="1A6F8A"/>
                </a:solidFill>
              </a:rPr>
              <a:t>ivanovmi@corp.ru</a:t>
            </a:r>
            <a:r>
              <a:rPr lang="ru-RU" sz="1200" dirty="0">
                <a:solidFill>
                  <a:srgbClr val="1A6F8A"/>
                </a:solidFill>
              </a:rPr>
              <a:t> 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7721" y="3194151"/>
            <a:ext cx="1053895" cy="105441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979" y="2689158"/>
            <a:ext cx="904737" cy="8948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84499" y="2904034"/>
            <a:ext cx="701560" cy="49133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0215" y="4190196"/>
            <a:ext cx="567656" cy="56793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540767" y="2352892"/>
            <a:ext cx="187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Администратор АСУ, </a:t>
            </a:r>
            <a:br>
              <a:rPr lang="ru-RU" sz="1200" dirty="0"/>
            </a:br>
            <a:r>
              <a:rPr lang="ru-RU" sz="1200" dirty="0"/>
              <a:t>Иванов А.М. </a:t>
            </a:r>
            <a:br>
              <a:rPr lang="ru-RU" sz="1200" dirty="0"/>
            </a:br>
            <a:r>
              <a:rPr lang="en-US" sz="1200" dirty="0"/>
              <a:t>ivanovni@corp.ru</a:t>
            </a:r>
            <a:endParaRPr lang="ru-RU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2980961" y="3013522"/>
            <a:ext cx="44934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A6F8A"/>
                </a:solidFill>
              </a:rPr>
              <a:t>ОС </a:t>
            </a:r>
            <a:r>
              <a:rPr lang="en-US" sz="1600" b="1" dirty="0">
                <a:solidFill>
                  <a:srgbClr val="1A6F8A"/>
                </a:solidFill>
              </a:rPr>
              <a:t>Windows 7/8/10/</a:t>
            </a:r>
            <a:r>
              <a:rPr lang="ru-RU" sz="1600" b="1" dirty="0">
                <a:solidFill>
                  <a:srgbClr val="1A6F8A"/>
                </a:solidFill>
              </a:rPr>
              <a:t>, прикладное и системное ПО:</a:t>
            </a:r>
            <a:endParaRPr lang="en-US" sz="1600" b="1" dirty="0">
              <a:solidFill>
                <a:srgbClr val="1A6F8A"/>
              </a:solidFill>
            </a:endParaRPr>
          </a:p>
          <a:p>
            <a:r>
              <a:rPr lang="en-US" sz="1600" b="1" dirty="0">
                <a:solidFill>
                  <a:srgbClr val="1A6F8A"/>
                </a:solidFill>
              </a:rPr>
              <a:t>IP </a:t>
            </a:r>
            <a:r>
              <a:rPr lang="ru-RU" sz="1600" b="1" dirty="0">
                <a:solidFill>
                  <a:srgbClr val="1A6F8A"/>
                </a:solidFill>
              </a:rPr>
              <a:t>адрес</a:t>
            </a:r>
            <a:r>
              <a:rPr lang="ru-RU" sz="1600" dirty="0">
                <a:solidFill>
                  <a:srgbClr val="1A6F8A"/>
                </a:solidFill>
              </a:rPr>
              <a:t>, конфигурация оборудования и подключенные устройства, </a:t>
            </a:r>
            <a:r>
              <a:rPr lang="ru-RU" sz="1600" b="1" dirty="0">
                <a:solidFill>
                  <a:srgbClr val="1A6F8A"/>
                </a:solidFill>
              </a:rPr>
              <a:t>домен, учетная запись, почтовый адрес</a:t>
            </a:r>
            <a:r>
              <a:rPr lang="ru-RU" sz="1600" dirty="0">
                <a:solidFill>
                  <a:srgbClr val="1A6F8A"/>
                </a:solidFill>
              </a:rPr>
              <a:t>, версия ОС, </a:t>
            </a:r>
            <a:r>
              <a:rPr lang="ru-RU" sz="1600" b="1" dirty="0">
                <a:solidFill>
                  <a:srgbClr val="1A6F8A"/>
                </a:solidFill>
              </a:rPr>
              <a:t>установленные приложения</a:t>
            </a:r>
            <a:r>
              <a:rPr lang="ru-RU" sz="1600" dirty="0">
                <a:solidFill>
                  <a:srgbClr val="1A6F8A"/>
                </a:solidFill>
              </a:rPr>
              <a:t>, их версии и конфигурации, </a:t>
            </a:r>
            <a:r>
              <a:rPr lang="ru-RU" sz="1600" b="1" dirty="0">
                <a:solidFill>
                  <a:srgbClr val="1A6F8A"/>
                </a:solidFill>
              </a:rPr>
              <a:t>средства и системы информационной безопасности</a:t>
            </a:r>
            <a:r>
              <a:rPr lang="ru-RU" sz="1600" dirty="0">
                <a:solidFill>
                  <a:srgbClr val="1A6F8A"/>
                </a:solidFill>
              </a:rPr>
              <a:t>, какие </a:t>
            </a:r>
            <a:r>
              <a:rPr lang="en-US" sz="1600" dirty="0">
                <a:solidFill>
                  <a:srgbClr val="1A6F8A"/>
                </a:solidFill>
              </a:rPr>
              <a:t>WEB </a:t>
            </a:r>
            <a:r>
              <a:rPr lang="ru-RU" sz="1600" dirty="0">
                <a:solidFill>
                  <a:srgbClr val="1A6F8A"/>
                </a:solidFill>
              </a:rPr>
              <a:t>ресурсы посещает, какие документы скачивает из Интернет, какие документы обрабатывает и с кем взаимодействует и т.д.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71" y="1215313"/>
            <a:ext cx="1843372" cy="5158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3" y="1272493"/>
            <a:ext cx="639108" cy="389390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234248" y="1480002"/>
            <a:ext cx="370275" cy="0"/>
          </a:xfrm>
          <a:prstGeom prst="line">
            <a:avLst/>
          </a:prstGeom>
          <a:ln w="635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войная стрелка влево/вправо 17"/>
          <p:cNvSpPr/>
          <p:nvPr/>
        </p:nvSpPr>
        <p:spPr>
          <a:xfrm>
            <a:off x="7271389" y="5806680"/>
            <a:ext cx="1402374" cy="809665"/>
          </a:xfrm>
          <a:prstGeom prst="leftRightArrow">
            <a:avLst/>
          </a:prstGeom>
          <a:solidFill>
            <a:srgbClr val="E4620A"/>
          </a:solidFill>
          <a:ln>
            <a:solidFill>
              <a:srgbClr val="E462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11169" y="1835043"/>
            <a:ext cx="554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E4620A"/>
                </a:solidFill>
              </a:rPr>
              <a:t>СБОР ДАННЫХ НА ЗАКОННОМ ОСНОВАНИИ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44552" y="491107"/>
            <a:ext cx="9357643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1A6F8A"/>
                </a:solidFill>
              </a:rPr>
              <a:t>Цифровая «прозрачность» корпоративных сетей</a:t>
            </a:r>
            <a:endParaRPr lang="ru-RU" sz="2400" b="1" dirty="0">
              <a:ln w="12700">
                <a:noFill/>
                <a:prstDash val="solid"/>
              </a:ln>
              <a:solidFill>
                <a:srgbClr val="1A6F8A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17" y="1234666"/>
            <a:ext cx="1881903" cy="482539"/>
          </a:xfrm>
          <a:prstGeom prst="rect">
            <a:avLst/>
          </a:prstGeom>
        </p:spPr>
      </p:pic>
      <p:sp>
        <p:nvSpPr>
          <p:cNvPr id="50" name="Стрелка вверх 49"/>
          <p:cNvSpPr/>
          <p:nvPr/>
        </p:nvSpPr>
        <p:spPr>
          <a:xfrm>
            <a:off x="6847856" y="1667399"/>
            <a:ext cx="2283582" cy="1609413"/>
          </a:xfrm>
          <a:prstGeom prst="upArrow">
            <a:avLst>
              <a:gd name="adj1" fmla="val 33875"/>
              <a:gd name="adj2" fmla="val 50512"/>
            </a:avLst>
          </a:prstGeom>
          <a:solidFill>
            <a:srgbClr val="1F82A1"/>
          </a:solidFill>
          <a:ln>
            <a:solidFill>
              <a:srgbClr val="1F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996541" y="1467188"/>
            <a:ext cx="370275" cy="0"/>
          </a:xfrm>
          <a:prstGeom prst="line">
            <a:avLst/>
          </a:prstGeom>
          <a:ln w="635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34839" y="1178204"/>
            <a:ext cx="1721272" cy="577968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8066052" y="1448229"/>
            <a:ext cx="370275" cy="0"/>
          </a:xfrm>
          <a:prstGeom prst="line">
            <a:avLst/>
          </a:prstGeom>
          <a:ln w="635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267276" y="1046675"/>
            <a:ext cx="753787" cy="72248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45" y="1183920"/>
            <a:ext cx="453462" cy="513445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5475588" y="1467188"/>
            <a:ext cx="370275" cy="0"/>
          </a:xfrm>
          <a:prstGeom prst="line">
            <a:avLst/>
          </a:prstGeom>
          <a:ln w="635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0389117" y="1448229"/>
            <a:ext cx="370275" cy="0"/>
          </a:xfrm>
          <a:prstGeom prst="line">
            <a:avLst/>
          </a:prstGeom>
          <a:ln w="635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3" descr="рис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193125"/>
            <a:ext cx="3844552" cy="9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4"/>
          <p:cNvSpPr txBox="1"/>
          <p:nvPr/>
        </p:nvSpPr>
        <p:spPr>
          <a:xfrm>
            <a:off x="3844552" y="417630"/>
            <a:ext cx="959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dirty="0">
                <a:solidFill>
                  <a:srgbClr val="1F82A1"/>
                </a:solidFill>
              </a:rPr>
              <a:t>Сбор данных о промышленных </a:t>
            </a:r>
            <a:r>
              <a:rPr lang="ru-RU" dirty="0" smtClean="0">
                <a:solidFill>
                  <a:srgbClr val="1F82A1"/>
                </a:solidFill>
              </a:rPr>
              <a:t>системах</a:t>
            </a:r>
            <a:endParaRPr lang="en-US" sz="1800" dirty="0">
              <a:solidFill>
                <a:srgbClr val="1F82A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/>
          <a:stretch/>
        </p:blipFill>
        <p:spPr>
          <a:xfrm>
            <a:off x="2582603" y="1692399"/>
            <a:ext cx="7704855" cy="5313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2378" r="5923" b="1357"/>
          <a:stretch/>
        </p:blipFill>
        <p:spPr>
          <a:xfrm>
            <a:off x="11710543" y="3088455"/>
            <a:ext cx="1584176" cy="1958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763" y="3420591"/>
            <a:ext cx="1572905" cy="1584176"/>
          </a:xfrm>
          <a:prstGeom prst="rect">
            <a:avLst/>
          </a:prstGeom>
        </p:spPr>
      </p:pic>
      <p:pic>
        <p:nvPicPr>
          <p:cNvPr id="8" name="Рисунок 3" descr="рис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3125"/>
            <a:ext cx="3844552" cy="963169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 rot="5400000">
            <a:off x="5812954" y="-702510"/>
            <a:ext cx="1975805" cy="9830379"/>
          </a:xfrm>
          <a:prstGeom prst="upArrow">
            <a:avLst>
              <a:gd name="adj1" fmla="val 33875"/>
              <a:gd name="adj2" fmla="val 50512"/>
            </a:avLst>
          </a:prstGeom>
          <a:solidFill>
            <a:srgbClr val="E5761B">
              <a:alpha val="42000"/>
            </a:srgbClr>
          </a:solidFill>
          <a:ln>
            <a:solidFill>
              <a:srgbClr val="1F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9" y="1241722"/>
            <a:ext cx="1605165" cy="1446003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519201" y="2708626"/>
            <a:ext cx="1862065" cy="932693"/>
          </a:xfrm>
          <a:prstGeom prst="roundRect">
            <a:avLst/>
          </a:prstGeom>
          <a:solidFill>
            <a:srgbClr val="92D050">
              <a:alpha val="3000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1866" y="2861081"/>
            <a:ext cx="7988041" cy="4656912"/>
          </a:xfrm>
          <a:prstGeom prst="roundRect">
            <a:avLst/>
          </a:prstGeom>
          <a:solidFill>
            <a:srgbClr val="92D050">
              <a:alpha val="3000"/>
            </a:srgbClr>
          </a:solidFill>
          <a:ln>
            <a:solidFill>
              <a:srgbClr val="FFC000">
                <a:alpha val="97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56" name="TextBox 4"/>
          <p:cNvSpPr txBox="1"/>
          <p:nvPr/>
        </p:nvSpPr>
        <p:spPr>
          <a:xfrm>
            <a:off x="3844552" y="221814"/>
            <a:ext cx="959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dirty="0">
                <a:solidFill>
                  <a:srgbClr val="1A6F8A"/>
                </a:solidFill>
              </a:rPr>
              <a:t>Аппаратная составляющая </a:t>
            </a:r>
            <a:r>
              <a:rPr lang="en-US" dirty="0">
                <a:solidFill>
                  <a:srgbClr val="1A6F8A"/>
                </a:solidFill>
              </a:rPr>
              <a:t/>
            </a:r>
            <a:br>
              <a:rPr lang="en-US" dirty="0">
                <a:solidFill>
                  <a:srgbClr val="1A6F8A"/>
                </a:solidFill>
              </a:rPr>
            </a:br>
            <a:r>
              <a:rPr lang="ru-RU" dirty="0">
                <a:solidFill>
                  <a:srgbClr val="1A6F8A"/>
                </a:solidFill>
              </a:rPr>
              <a:t>смартфонов и планшетов</a:t>
            </a:r>
            <a:endParaRPr lang="en-US" dirty="0">
              <a:solidFill>
                <a:srgbClr val="1A6F8A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" r="2778" b="-1"/>
          <a:stretch/>
        </p:blipFill>
        <p:spPr>
          <a:xfrm>
            <a:off x="3234063" y="3068291"/>
            <a:ext cx="6832270" cy="4393519"/>
          </a:xfrm>
        </p:spPr>
      </p:pic>
      <p:sp>
        <p:nvSpPr>
          <p:cNvPr id="2" name="TextBox 1"/>
          <p:cNvSpPr txBox="1"/>
          <p:nvPr/>
        </p:nvSpPr>
        <p:spPr>
          <a:xfrm>
            <a:off x="2545011" y="115903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82A1"/>
                </a:solidFill>
              </a:rPr>
              <a:t>SIM </a:t>
            </a:r>
            <a:r>
              <a:rPr lang="ru-RU" dirty="0">
                <a:solidFill>
                  <a:srgbClr val="1F82A1"/>
                </a:solidFill>
              </a:rPr>
              <a:t>карта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6372" y="2858001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A6F8A"/>
                </a:solidFill>
              </a:rPr>
              <a:t>Trast</a:t>
            </a:r>
            <a:r>
              <a:rPr lang="en-US" dirty="0">
                <a:solidFill>
                  <a:srgbClr val="1A6F8A"/>
                </a:solidFill>
              </a:rPr>
              <a:t> Zone ARM </a:t>
            </a:r>
            <a:r>
              <a:rPr lang="ru-RU" dirty="0">
                <a:solidFill>
                  <a:srgbClr val="1A6F8A"/>
                </a:solidFill>
              </a:rPr>
              <a:t>процессоров</a:t>
            </a:r>
            <a:r>
              <a:rPr lang="en-US" dirty="0">
                <a:solidFill>
                  <a:srgbClr val="1A6F8A"/>
                </a:solidFill>
              </a:rPr>
              <a:t> </a:t>
            </a:r>
            <a:endParaRPr lang="ru-RU" dirty="0">
              <a:solidFill>
                <a:srgbClr val="1A6F8A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89843" y="1555049"/>
            <a:ext cx="3653323" cy="893528"/>
          </a:xfrm>
          <a:prstGeom prst="roundRect">
            <a:avLst/>
          </a:prstGeom>
          <a:solidFill>
            <a:srgbClr val="92D050">
              <a:alpha val="3000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968831" y="1165660"/>
            <a:ext cx="297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82A1"/>
                </a:solidFill>
              </a:rPr>
              <a:t> Baseband-</a:t>
            </a:r>
            <a:r>
              <a:rPr lang="ru-RU" dirty="0">
                <a:solidFill>
                  <a:srgbClr val="1F82A1"/>
                </a:solidFill>
              </a:rPr>
              <a:t>процессор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224748" y="1517558"/>
            <a:ext cx="4270580" cy="2153433"/>
            <a:chOff x="-1290363" y="1615040"/>
            <a:chExt cx="4270580" cy="215343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1290363" y="1615040"/>
              <a:ext cx="4270580" cy="840804"/>
            </a:xfrm>
            <a:prstGeom prst="roundRect">
              <a:avLst/>
            </a:prstGeom>
            <a:solidFill>
              <a:srgbClr val="92D050">
                <a:alpha val="3000"/>
              </a:srgbClr>
            </a:solidFill>
            <a:ln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7649" y="1680593"/>
              <a:ext cx="889959" cy="74707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-240691" y="1663252"/>
              <a:ext cx="30755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1F82A1"/>
                  </a:solidFill>
                </a:rPr>
                <a:t>Процессор, память, </a:t>
              </a:r>
              <a:r>
                <a:rPr lang="en-US" sz="1400" dirty="0">
                  <a:solidFill>
                    <a:srgbClr val="1F82A1"/>
                  </a:solidFill>
                </a:rPr>
                <a:t>I/O</a:t>
              </a:r>
              <a:r>
                <a:rPr lang="ru-RU" sz="1400" dirty="0">
                  <a:solidFill>
                    <a:srgbClr val="1F82A1"/>
                  </a:solidFill>
                </a:rPr>
                <a:t>, операционная система, файловая система, приложения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995786" y="2814366"/>
              <a:ext cx="19234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F82A1"/>
                  </a:solidFill>
                </a:rPr>
                <a:t>2G</a:t>
              </a:r>
              <a:r>
                <a:rPr lang="ru-RU" sz="1400" dirty="0">
                  <a:solidFill>
                    <a:srgbClr val="1F82A1"/>
                  </a:solidFill>
                </a:rPr>
                <a:t>, 3</a:t>
              </a:r>
              <a:r>
                <a:rPr lang="en-US" sz="1400" dirty="0">
                  <a:solidFill>
                    <a:srgbClr val="1F82A1"/>
                  </a:solidFill>
                </a:rPr>
                <a:t>G, 4G, 5G, CDMA, Wi-Fi, Bluetooth, NFC</a:t>
              </a:r>
            </a:p>
            <a:p>
              <a:pPr algn="ctr"/>
              <a:r>
                <a:rPr lang="en-US" sz="1400" dirty="0">
                  <a:solidFill>
                    <a:srgbClr val="1F82A1"/>
                  </a:solidFill>
                </a:rPr>
                <a:t>TCP/IP </a:t>
              </a:r>
              <a:endParaRPr lang="ru-RU" sz="1400" dirty="0">
                <a:solidFill>
                  <a:srgbClr val="1F82A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2092" y="3815253"/>
            <a:ext cx="2724136" cy="1727819"/>
            <a:chOff x="-247897" y="3819035"/>
            <a:chExt cx="3202287" cy="172781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16924" y="4447736"/>
              <a:ext cx="2157037" cy="1099118"/>
            </a:xfrm>
            <a:prstGeom prst="roundRect">
              <a:avLst/>
            </a:prstGeom>
            <a:solidFill>
              <a:srgbClr val="92D050">
                <a:alpha val="3000"/>
              </a:srgbClr>
            </a:solidFill>
            <a:ln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F82A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3" t="2559" r="4015" b="2559"/>
            <a:stretch/>
          </p:blipFill>
          <p:spPr>
            <a:xfrm>
              <a:off x="982483" y="4545172"/>
              <a:ext cx="825917" cy="96860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-247897" y="3819035"/>
              <a:ext cx="32022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1F82A1"/>
                  </a:solidFill>
                </a:rPr>
                <a:t>Видео/фото</a:t>
              </a:r>
              <a:br>
                <a:rPr lang="ru-RU" sz="1600" dirty="0">
                  <a:solidFill>
                    <a:srgbClr val="1F82A1"/>
                  </a:solidFill>
                </a:rPr>
              </a:br>
              <a:r>
                <a:rPr lang="ru-RU" sz="1600" dirty="0">
                  <a:solidFill>
                    <a:srgbClr val="1F82A1"/>
                  </a:solidFill>
                </a:rPr>
                <a:t> камеры и микрофоны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505503" y="256922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ru-RU" dirty="0">
                <a:solidFill>
                  <a:srgbClr val="1F82A1"/>
                </a:solidFill>
              </a:rPr>
              <a:t>Датчики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876846" y="3003628"/>
            <a:ext cx="2042574" cy="4478650"/>
          </a:xfrm>
          <a:prstGeom prst="roundRect">
            <a:avLst/>
          </a:prstGeom>
          <a:solidFill>
            <a:srgbClr val="92D050">
              <a:alpha val="3000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892681" y="3079855"/>
            <a:ext cx="20267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82A1"/>
                </a:solidFill>
              </a:rPr>
              <a:t>GPS/</a:t>
            </a:r>
            <a:r>
              <a:rPr lang="ru-RU" sz="1800" dirty="0">
                <a:solidFill>
                  <a:srgbClr val="1F82A1"/>
                </a:solidFill>
              </a:rPr>
              <a:t/>
            </a:r>
            <a:br>
              <a:rPr lang="ru-RU" sz="1800" dirty="0">
                <a:solidFill>
                  <a:srgbClr val="1F82A1"/>
                </a:solidFill>
              </a:rPr>
            </a:br>
            <a:r>
              <a:rPr lang="ru-RU" sz="1800" dirty="0">
                <a:solidFill>
                  <a:srgbClr val="1F82A1"/>
                </a:solidFill>
              </a:rPr>
              <a:t>ГЛОНАСС</a:t>
            </a:r>
          </a:p>
          <a:p>
            <a:pPr marL="177796" indent="-177796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82A1"/>
                </a:solidFill>
              </a:rPr>
              <a:t>акселерометр</a:t>
            </a:r>
          </a:p>
          <a:p>
            <a:pPr marL="177796" indent="-177796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82A1"/>
                </a:solidFill>
              </a:rPr>
              <a:t>гироскоп</a:t>
            </a:r>
          </a:p>
          <a:p>
            <a:pPr marL="177796" indent="-177796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82A1"/>
                </a:solidFill>
              </a:rPr>
              <a:t>магнетометр</a:t>
            </a:r>
          </a:p>
          <a:p>
            <a:pPr marL="177796" indent="-177796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82A1"/>
                </a:solidFill>
              </a:rPr>
              <a:t>Холла</a:t>
            </a:r>
          </a:p>
          <a:p>
            <a:pPr marL="177796" indent="-177796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82A1"/>
                </a:solidFill>
              </a:rPr>
              <a:t>гравитации</a:t>
            </a:r>
          </a:p>
          <a:p>
            <a:pPr marL="177796" indent="-177796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82A1"/>
                </a:solidFill>
              </a:rPr>
              <a:t>вращения</a:t>
            </a:r>
          </a:p>
          <a:p>
            <a:pPr marL="177796" indent="-177796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82A1"/>
                </a:solidFill>
              </a:rPr>
              <a:t>барометр</a:t>
            </a:r>
          </a:p>
          <a:p>
            <a:pPr marL="177796" indent="-177796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82A1"/>
                </a:solidFill>
              </a:rPr>
              <a:t>гигрометр</a:t>
            </a:r>
          </a:p>
          <a:p>
            <a:pPr marL="177796" indent="-177796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82A1"/>
                </a:solidFill>
              </a:rPr>
              <a:t>педометр</a:t>
            </a:r>
          </a:p>
          <a:p>
            <a:pPr marL="177796" indent="-177796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82A1"/>
                </a:solidFill>
              </a:rPr>
              <a:t>температурный</a:t>
            </a:r>
          </a:p>
          <a:p>
            <a:pPr marL="177796" indent="-177796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82A1"/>
                </a:solidFill>
              </a:rPr>
              <a:t>приближения</a:t>
            </a:r>
          </a:p>
          <a:p>
            <a:pPr marL="177796" indent="-177796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82A1"/>
                </a:solidFill>
              </a:rPr>
              <a:t>света</a:t>
            </a:r>
          </a:p>
          <a:p>
            <a:pPr marL="177796" indent="-177796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F82A1"/>
                </a:solidFill>
              </a:rPr>
              <a:t>пульсометр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9656599" y="1618107"/>
            <a:ext cx="3635055" cy="738664"/>
            <a:chOff x="7856026" y="1782768"/>
            <a:chExt cx="3635055" cy="73866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026" y="1812600"/>
              <a:ext cx="914475" cy="70014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025358" y="1782768"/>
              <a:ext cx="2465723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1F82A1"/>
                  </a:solidFill>
                </a:rPr>
                <a:t>Процессор, память, </a:t>
              </a:r>
              <a:r>
                <a:rPr lang="en-US" sz="1400" dirty="0">
                  <a:solidFill>
                    <a:srgbClr val="1F82A1"/>
                  </a:solidFill>
                </a:rPr>
                <a:t>I/O</a:t>
              </a:r>
              <a:r>
                <a:rPr lang="ru-RU" sz="1400" dirty="0">
                  <a:solidFill>
                    <a:srgbClr val="1F82A1"/>
                  </a:solidFill>
                </a:rPr>
                <a:t>, операционная система, </a:t>
              </a:r>
              <a:br>
                <a:rPr lang="ru-RU" sz="1400" dirty="0">
                  <a:solidFill>
                    <a:srgbClr val="1F82A1"/>
                  </a:solidFill>
                </a:rPr>
              </a:br>
              <a:r>
                <a:rPr lang="ru-RU" sz="1400" dirty="0">
                  <a:solidFill>
                    <a:srgbClr val="1F82A1"/>
                  </a:solidFill>
                </a:rPr>
                <a:t>файловая система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4599" y="5640101"/>
            <a:ext cx="2670909" cy="1877892"/>
            <a:chOff x="203954" y="5871684"/>
            <a:chExt cx="3053789" cy="187789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681849" y="6489535"/>
              <a:ext cx="2107102" cy="1260041"/>
            </a:xfrm>
            <a:prstGeom prst="roundRect">
              <a:avLst/>
            </a:prstGeom>
            <a:solidFill>
              <a:srgbClr val="92D050">
                <a:alpha val="3000"/>
              </a:srgbClr>
            </a:solidFill>
            <a:ln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3954" y="5871684"/>
              <a:ext cx="30537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1F82A1"/>
                  </a:solidFill>
                </a:rPr>
                <a:t>Сканер отпечатков пальцев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" b="8502"/>
            <a:stretch/>
          </p:blipFill>
          <p:spPr>
            <a:xfrm>
              <a:off x="1193881" y="6624618"/>
              <a:ext cx="1105421" cy="1060045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519201" y="2357492"/>
            <a:ext cx="1862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rgbClr val="1F82A1"/>
                </a:solidFill>
              </a:rPr>
              <a:t>Радиомодуль</a:t>
            </a:r>
            <a:endParaRPr lang="ru-RU" sz="1600" dirty="0">
              <a:solidFill>
                <a:srgbClr val="1F82A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20" y="1241722"/>
            <a:ext cx="1002479" cy="1135085"/>
          </a:xfrm>
          <a:prstGeom prst="rect">
            <a:avLst/>
          </a:prstGeom>
        </p:spPr>
      </p:pic>
      <p:pic>
        <p:nvPicPr>
          <p:cNvPr id="34" name="Рисунок 3" descr="рис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74732"/>
            <a:ext cx="3844552" cy="9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4"/>
          <p:cNvSpPr txBox="1"/>
          <p:nvPr/>
        </p:nvSpPr>
        <p:spPr>
          <a:xfrm>
            <a:off x="3844552" y="183233"/>
            <a:ext cx="959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sz="3200" dirty="0">
                <a:solidFill>
                  <a:srgbClr val="1F82A1"/>
                </a:solidFill>
              </a:rPr>
              <a:t>Сбор данных </a:t>
            </a:r>
            <a:r>
              <a:rPr lang="ru-RU" sz="3200" dirty="0" smtClean="0">
                <a:solidFill>
                  <a:srgbClr val="1F82A1"/>
                </a:solidFill>
              </a:rPr>
              <a:t>пользователей </a:t>
            </a:r>
          </a:p>
          <a:p>
            <a:r>
              <a:rPr lang="en-US" dirty="0" smtClean="0">
                <a:solidFill>
                  <a:srgbClr val="1F82A1"/>
                </a:solidFill>
              </a:rPr>
              <a:t>(</a:t>
            </a:r>
            <a:r>
              <a:rPr lang="ru-RU" dirty="0">
                <a:solidFill>
                  <a:srgbClr val="1F82A1"/>
                </a:solidFill>
              </a:rPr>
              <a:t>примеры технологий сбора)</a:t>
            </a:r>
            <a:endParaRPr lang="en-US" dirty="0">
              <a:solidFill>
                <a:srgbClr val="1F82A1"/>
              </a:solidFill>
            </a:endParaRPr>
          </a:p>
        </p:txBody>
      </p:sp>
      <p:pic>
        <p:nvPicPr>
          <p:cNvPr id="14" name="Рисунок 3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3233"/>
            <a:ext cx="3844552" cy="9631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67" y="1260351"/>
            <a:ext cx="10548664" cy="60544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89027" y="7267421"/>
            <a:ext cx="10681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https://www.forbes.com/sites/zakdoffman/2021/01/03/whatsapp-beaten-by-apples-new-imessage-update-for-iphone-users/?sh=cd375f336234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069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6" name="Рисунок 3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3219"/>
            <a:ext cx="3844552" cy="963169"/>
          </a:xfrm>
          <a:prstGeom prst="rect">
            <a:avLst/>
          </a:prstGeom>
        </p:spPr>
      </p:pic>
      <p:sp>
        <p:nvSpPr>
          <p:cNvPr id="1048756" name="TextBox 4"/>
          <p:cNvSpPr txBox="1"/>
          <p:nvPr/>
        </p:nvSpPr>
        <p:spPr>
          <a:xfrm>
            <a:off x="3844550" y="385407"/>
            <a:ext cx="9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sz="3200" dirty="0">
                <a:solidFill>
                  <a:srgbClr val="1A6F8A"/>
                </a:solidFill>
              </a:rPr>
              <a:t>«Следящие» лидеры </a:t>
            </a:r>
            <a:r>
              <a:rPr lang="ru-RU" sz="3200" dirty="0" smtClean="0">
                <a:solidFill>
                  <a:srgbClr val="1A6F8A"/>
                </a:solidFill>
              </a:rPr>
              <a:t>– </a:t>
            </a:r>
            <a:r>
              <a:rPr lang="ru-RU" sz="3200" dirty="0" smtClean="0">
                <a:solidFill>
                  <a:srgbClr val="E4620A"/>
                </a:solidFill>
              </a:rPr>
              <a:t>корпорации</a:t>
            </a:r>
            <a:r>
              <a:rPr lang="ru-RU" sz="3200" dirty="0" smtClean="0">
                <a:solidFill>
                  <a:srgbClr val="1A6F8A"/>
                </a:solidFill>
              </a:rPr>
              <a:t> США</a:t>
            </a:r>
            <a:r>
              <a:rPr lang="ru-RU" sz="3200" dirty="0">
                <a:solidFill>
                  <a:srgbClr val="1A6F8A"/>
                </a:solidFill>
              </a:rPr>
              <a:t>.</a:t>
            </a:r>
            <a:endParaRPr lang="en-US" sz="3200" dirty="0">
              <a:solidFill>
                <a:srgbClr val="1A6F8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901" y="1657767"/>
            <a:ext cx="1260658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1A6F8A"/>
                </a:solidFill>
              </a:rPr>
              <a:t>25.10.2018</a:t>
            </a:r>
            <a:r>
              <a:rPr lang="ru-RU" dirty="0">
                <a:solidFill>
                  <a:srgbClr val="1A6F8A"/>
                </a:solidFill>
              </a:rPr>
              <a:t>  </a:t>
            </a:r>
          </a:p>
          <a:p>
            <a:pPr algn="just"/>
            <a:r>
              <a:rPr lang="ru-RU" dirty="0">
                <a:solidFill>
                  <a:srgbClr val="1F82A1"/>
                </a:solidFill>
              </a:rPr>
              <a:t>После анализа более </a:t>
            </a:r>
            <a:r>
              <a:rPr lang="ru-RU" b="1" dirty="0">
                <a:solidFill>
                  <a:srgbClr val="1F82A1"/>
                </a:solidFill>
              </a:rPr>
              <a:t>959 тыс.</a:t>
            </a:r>
            <a:r>
              <a:rPr lang="ru-RU" dirty="0">
                <a:solidFill>
                  <a:srgbClr val="1F82A1"/>
                </a:solidFill>
              </a:rPr>
              <a:t> приложений из американских и британских магазинов установлено: </a:t>
            </a:r>
            <a:r>
              <a:rPr lang="ru-RU" b="1" dirty="0">
                <a:solidFill>
                  <a:srgbClr val="1F82A1"/>
                </a:solidFill>
              </a:rPr>
              <a:t>88,4%</a:t>
            </a:r>
            <a:r>
              <a:rPr lang="ru-RU" dirty="0">
                <a:solidFill>
                  <a:srgbClr val="1F82A1"/>
                </a:solidFill>
              </a:rPr>
              <a:t> — могут обмениваться данными со структурами, принадлежащими</a:t>
            </a:r>
            <a:r>
              <a:rPr lang="ru-RU" dirty="0"/>
              <a:t> </a:t>
            </a:r>
            <a:r>
              <a:rPr lang="ru-RU" b="1" dirty="0" err="1">
                <a:solidFill>
                  <a:srgbClr val="E4620A"/>
                </a:solidFill>
              </a:rPr>
              <a:t>Google</a:t>
            </a:r>
            <a:r>
              <a:rPr lang="ru-RU" b="1" dirty="0">
                <a:solidFill>
                  <a:srgbClr val="E4620A"/>
                </a:solidFill>
              </a:rPr>
              <a:t>,</a:t>
            </a:r>
            <a:r>
              <a:rPr lang="ru-RU" dirty="0"/>
              <a:t> </a:t>
            </a:r>
            <a:r>
              <a:rPr lang="ru-RU" b="1" dirty="0" err="1">
                <a:solidFill>
                  <a:srgbClr val="E4620A"/>
                </a:solidFill>
              </a:rPr>
              <a:t>Facebook</a:t>
            </a:r>
            <a:r>
              <a:rPr lang="ru-RU" dirty="0">
                <a:solidFill>
                  <a:srgbClr val="E4620A"/>
                </a:solidFill>
              </a:rPr>
              <a:t> </a:t>
            </a:r>
            <a:r>
              <a:rPr lang="ru-RU" dirty="0">
                <a:solidFill>
                  <a:srgbClr val="1F82A1"/>
                </a:solidFill>
              </a:rPr>
              <a:t>(</a:t>
            </a:r>
            <a:r>
              <a:rPr lang="ru-RU" b="1" dirty="0">
                <a:solidFill>
                  <a:srgbClr val="1F82A1"/>
                </a:solidFill>
              </a:rPr>
              <a:t>42,5%</a:t>
            </a:r>
            <a:r>
              <a:rPr lang="ru-RU" dirty="0">
                <a:solidFill>
                  <a:srgbClr val="1F82A1"/>
                </a:solidFill>
              </a:rPr>
              <a:t>), </a:t>
            </a:r>
            <a:r>
              <a:rPr lang="ru-RU" b="1" dirty="0" err="1">
                <a:solidFill>
                  <a:srgbClr val="E4620A"/>
                </a:solidFill>
              </a:rPr>
              <a:t>Twitter</a:t>
            </a:r>
            <a:r>
              <a:rPr lang="ru-RU" dirty="0">
                <a:solidFill>
                  <a:srgbClr val="E4620A"/>
                </a:solidFill>
              </a:rPr>
              <a:t> </a:t>
            </a:r>
            <a:r>
              <a:rPr lang="ru-RU" dirty="0">
                <a:solidFill>
                  <a:srgbClr val="1F82A1"/>
                </a:solidFill>
              </a:rPr>
              <a:t>(</a:t>
            </a:r>
            <a:r>
              <a:rPr lang="ru-RU" b="1" dirty="0">
                <a:solidFill>
                  <a:srgbClr val="1F82A1"/>
                </a:solidFill>
              </a:rPr>
              <a:t>33,8%</a:t>
            </a:r>
            <a:r>
              <a:rPr lang="ru-RU" dirty="0">
                <a:solidFill>
                  <a:srgbClr val="1F82A1"/>
                </a:solidFill>
              </a:rPr>
              <a:t>), </a:t>
            </a:r>
            <a:r>
              <a:rPr lang="ru-RU" b="1" dirty="0" err="1">
                <a:solidFill>
                  <a:srgbClr val="E4620A"/>
                </a:solidFill>
              </a:rPr>
              <a:t>Verizon</a:t>
            </a:r>
            <a:r>
              <a:rPr lang="ru-RU" dirty="0">
                <a:solidFill>
                  <a:srgbClr val="E4620A"/>
                </a:solidFill>
              </a:rPr>
              <a:t> </a:t>
            </a:r>
            <a:r>
              <a:rPr lang="ru-RU" dirty="0">
                <a:solidFill>
                  <a:srgbClr val="1F82A1"/>
                </a:solidFill>
              </a:rPr>
              <a:t>(</a:t>
            </a:r>
            <a:r>
              <a:rPr lang="ru-RU" b="1" dirty="0">
                <a:solidFill>
                  <a:srgbClr val="1F82A1"/>
                </a:solidFill>
              </a:rPr>
              <a:t>26.27%</a:t>
            </a:r>
            <a:r>
              <a:rPr lang="ru-RU" dirty="0">
                <a:solidFill>
                  <a:srgbClr val="1F82A1"/>
                </a:solidFill>
              </a:rPr>
              <a:t>),</a:t>
            </a:r>
            <a:r>
              <a:rPr lang="ru-RU" dirty="0"/>
              <a:t> </a:t>
            </a:r>
            <a:r>
              <a:rPr lang="ru-RU" b="1" dirty="0" err="1">
                <a:solidFill>
                  <a:srgbClr val="E4620A"/>
                </a:solidFill>
              </a:rPr>
              <a:t>Microsoft</a:t>
            </a:r>
            <a:r>
              <a:rPr lang="ru-RU" dirty="0">
                <a:solidFill>
                  <a:srgbClr val="E4620A"/>
                </a:solidFill>
              </a:rPr>
              <a:t> </a:t>
            </a:r>
            <a:r>
              <a:rPr lang="ru-RU" dirty="0">
                <a:solidFill>
                  <a:srgbClr val="1F82A1"/>
                </a:solidFill>
              </a:rPr>
              <a:t>(</a:t>
            </a:r>
            <a:r>
              <a:rPr lang="ru-RU" b="1" dirty="0">
                <a:solidFill>
                  <a:srgbClr val="1F82A1"/>
                </a:solidFill>
              </a:rPr>
              <a:t>22.75%</a:t>
            </a:r>
            <a:r>
              <a:rPr lang="ru-RU" dirty="0">
                <a:solidFill>
                  <a:srgbClr val="1F82A1"/>
                </a:solidFill>
              </a:rPr>
              <a:t>),</a:t>
            </a:r>
            <a:r>
              <a:rPr lang="ru-RU" dirty="0"/>
              <a:t> </a:t>
            </a:r>
            <a:r>
              <a:rPr lang="ru-RU" b="1" dirty="0" err="1">
                <a:solidFill>
                  <a:srgbClr val="E4620A"/>
                </a:solidFill>
              </a:rPr>
              <a:t>Amazon</a:t>
            </a:r>
            <a:r>
              <a:rPr lang="ru-RU" dirty="0">
                <a:solidFill>
                  <a:srgbClr val="E4620A"/>
                </a:solidFill>
              </a:rPr>
              <a:t> </a:t>
            </a:r>
            <a:r>
              <a:rPr lang="ru-RU" dirty="0">
                <a:solidFill>
                  <a:srgbClr val="1F82A1"/>
                </a:solidFill>
              </a:rPr>
              <a:t>(</a:t>
            </a:r>
            <a:r>
              <a:rPr lang="ru-RU" b="1" dirty="0">
                <a:solidFill>
                  <a:srgbClr val="1F82A1"/>
                </a:solidFill>
              </a:rPr>
              <a:t>17,91%</a:t>
            </a:r>
            <a:r>
              <a:rPr lang="ru-RU" dirty="0">
                <a:solidFill>
                  <a:srgbClr val="1F82A1"/>
                </a:solidFill>
              </a:rPr>
              <a:t>) и многие другие.</a:t>
            </a:r>
          </a:p>
          <a:p>
            <a:pPr algn="just"/>
            <a:endParaRPr lang="ru-RU" b="1" dirty="0" smtClean="0">
              <a:solidFill>
                <a:srgbClr val="E4620A"/>
              </a:solidFill>
            </a:endParaRPr>
          </a:p>
          <a:p>
            <a:pPr algn="just"/>
            <a:r>
              <a:rPr lang="ru-RU" b="1" dirty="0" smtClean="0">
                <a:solidFill>
                  <a:srgbClr val="E4620A"/>
                </a:solidFill>
              </a:rPr>
              <a:t>90</a:t>
            </a:r>
            <a:r>
              <a:rPr lang="ru-RU" b="1" dirty="0">
                <a:solidFill>
                  <a:srgbClr val="E4620A"/>
                </a:solidFill>
              </a:rPr>
              <a:t>%</a:t>
            </a:r>
            <a:r>
              <a:rPr lang="ru-RU" b="1" dirty="0"/>
              <a:t> </a:t>
            </a:r>
            <a:r>
              <a:rPr lang="ru-RU" dirty="0">
                <a:solidFill>
                  <a:srgbClr val="1F82A1"/>
                </a:solidFill>
              </a:rPr>
              <a:t>приложений на </a:t>
            </a:r>
            <a:r>
              <a:rPr lang="ru-RU" dirty="0" err="1">
                <a:solidFill>
                  <a:srgbClr val="1F82A1"/>
                </a:solidFill>
              </a:rPr>
              <a:t>Android</a:t>
            </a:r>
            <a:r>
              <a:rPr lang="ru-RU" dirty="0">
                <a:solidFill>
                  <a:srgbClr val="1F82A1"/>
                </a:solidFill>
              </a:rPr>
              <a:t> делятся информацией о пользователях с минимум пятью компаниями.</a:t>
            </a:r>
          </a:p>
          <a:p>
            <a:pPr algn="just"/>
            <a:endParaRPr lang="ru-RU" dirty="0"/>
          </a:p>
          <a:p>
            <a:pPr algn="r"/>
            <a:r>
              <a:rPr lang="en-US" sz="1200" dirty="0"/>
              <a:t>https://hightech.fm/2018/10/25/android-shares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117" y="4140671"/>
            <a:ext cx="12761791" cy="1733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A6F8A"/>
                </a:solidFill>
              </a:rPr>
              <a:t>08.02.2020</a:t>
            </a:r>
          </a:p>
          <a:p>
            <a:pPr algn="just"/>
            <a:r>
              <a:rPr lang="ru-RU" dirty="0">
                <a:solidFill>
                  <a:srgbClr val="1F82A1"/>
                </a:solidFill>
              </a:rPr>
              <a:t>Министерство внутренней безопасности США подтвердило, что отслеживало перемещение миллионов людей через их смартфоны</a:t>
            </a:r>
            <a:r>
              <a:rPr lang="ru-RU" dirty="0" smtClean="0">
                <a:solidFill>
                  <a:srgbClr val="1F82A1"/>
                </a:solidFill>
              </a:rPr>
              <a:t>.</a:t>
            </a:r>
            <a:r>
              <a:rPr lang="en-US" dirty="0" smtClean="0">
                <a:solidFill>
                  <a:srgbClr val="1F82A1"/>
                </a:solidFill>
              </a:rPr>
              <a:t> </a:t>
            </a:r>
            <a:r>
              <a:rPr lang="ru-RU" dirty="0" smtClean="0">
                <a:solidFill>
                  <a:srgbClr val="1F82A1"/>
                </a:solidFill>
              </a:rPr>
              <a:t>Данные </a:t>
            </a:r>
            <a:r>
              <a:rPr lang="ru-RU" dirty="0">
                <a:solidFill>
                  <a:srgbClr val="1F82A1"/>
                </a:solidFill>
              </a:rPr>
              <a:t>о местоположении берутся из обычных приложений и игр, которые просят разрешение на использование </a:t>
            </a:r>
            <a:r>
              <a:rPr lang="ru-RU" dirty="0" err="1">
                <a:solidFill>
                  <a:srgbClr val="1F82A1"/>
                </a:solidFill>
              </a:rPr>
              <a:t>геопозиции</a:t>
            </a:r>
            <a:r>
              <a:rPr lang="ru-RU" dirty="0">
                <a:solidFill>
                  <a:srgbClr val="1F82A1"/>
                </a:solidFill>
              </a:rPr>
              <a:t>.</a:t>
            </a:r>
          </a:p>
          <a:p>
            <a:pPr algn="r"/>
            <a:endParaRPr lang="ru-RU" sz="1867" dirty="0"/>
          </a:p>
          <a:p>
            <a:pPr algn="r"/>
            <a:r>
              <a:rPr lang="en-US" sz="1200" dirty="0"/>
              <a:t>https://www.iphones.ru/iNotes/ssha-priznalis-v-slezhke-za-millionami-smartfonov-v-realnom-vremeni-02-08-2020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6901" y="6076996"/>
            <a:ext cx="12730007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A6F8A"/>
                </a:solidFill>
              </a:rPr>
              <a:t>15.08.2020</a:t>
            </a:r>
          </a:p>
          <a:p>
            <a:r>
              <a:rPr lang="ru-RU" dirty="0">
                <a:solidFill>
                  <a:srgbClr val="1F82A1"/>
                </a:solidFill>
              </a:rPr>
              <a:t>В сотни мобильных приложений (около 500) внедрено шпионское ПО, разработанное военными США</a:t>
            </a:r>
          </a:p>
          <a:p>
            <a:endParaRPr lang="ru-RU" sz="1333" dirty="0"/>
          </a:p>
          <a:p>
            <a:pPr algn="r"/>
            <a:r>
              <a:rPr lang="en-US" sz="1200" dirty="0"/>
              <a:t>https://safe.cnews.ru/news/top/2020-08-12_v_sotni_mobilnyh_prilozhenij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028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кругленный прямоугольник 61"/>
          <p:cNvSpPr/>
          <p:nvPr/>
        </p:nvSpPr>
        <p:spPr>
          <a:xfrm>
            <a:off x="90214" y="2364254"/>
            <a:ext cx="3751415" cy="5106248"/>
          </a:xfrm>
          <a:prstGeom prst="roundRect">
            <a:avLst/>
          </a:prstGeom>
          <a:solidFill>
            <a:srgbClr val="92D050">
              <a:alpha val="3000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31053" y="1785187"/>
            <a:ext cx="13071142" cy="437195"/>
          </a:xfrm>
          <a:prstGeom prst="rect">
            <a:avLst/>
          </a:prstGeom>
          <a:solidFill>
            <a:schemeClr val="accent4">
              <a:lumMod val="85000"/>
            </a:schemeClr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99909" y="2364254"/>
            <a:ext cx="3751415" cy="5106248"/>
          </a:xfrm>
          <a:prstGeom prst="roundRect">
            <a:avLst/>
          </a:prstGeom>
          <a:solidFill>
            <a:srgbClr val="92D050">
              <a:alpha val="3000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163419" y="2364255"/>
            <a:ext cx="4975724" cy="5106247"/>
          </a:xfrm>
          <a:prstGeom prst="roundRect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2562" y="5817997"/>
            <a:ext cx="559067" cy="819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4624" y="5470117"/>
            <a:ext cx="1053895" cy="1054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2744" y="6356167"/>
            <a:ext cx="904737" cy="8948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153" y="6053603"/>
            <a:ext cx="478089" cy="478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5022" y="5184256"/>
            <a:ext cx="569025" cy="637623"/>
          </a:xfrm>
          <a:prstGeom prst="rect">
            <a:avLst/>
          </a:prstGeom>
        </p:spPr>
      </p:pic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1530350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/>
          <a:srcRect l="1474" r="1"/>
          <a:stretch/>
        </p:blipFill>
        <p:spPr>
          <a:xfrm>
            <a:off x="8635720" y="3054797"/>
            <a:ext cx="4133551" cy="43366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35576" y="2540484"/>
            <a:ext cx="567286" cy="79263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523190" y="2470339"/>
            <a:ext cx="294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A7C20"/>
                </a:solidFill>
              </a:rPr>
              <a:t>Корпоративная сеть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167888" y="2540380"/>
            <a:ext cx="189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объект КИИ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3981" y="6700516"/>
            <a:ext cx="189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A6F8A"/>
                </a:solidFill>
              </a:rPr>
              <a:t>Главный бухгалтер Иванова Н.И., </a:t>
            </a:r>
            <a:r>
              <a:rPr lang="en-US" sz="1200" dirty="0">
                <a:solidFill>
                  <a:srgbClr val="1A6F8A"/>
                </a:solidFill>
              </a:rPr>
              <a:t>ivanovni@corp.ru</a:t>
            </a:r>
            <a:endParaRPr lang="ru-RU" sz="1200" dirty="0">
              <a:solidFill>
                <a:srgbClr val="1A6F8A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99657" y="3265338"/>
            <a:ext cx="630860" cy="88146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78958" y="4146156"/>
            <a:ext cx="189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A6F8A"/>
                </a:solidFill>
              </a:rPr>
              <a:t>Главный конструктор Иванов М.И., </a:t>
            </a:r>
            <a:r>
              <a:rPr lang="en-US" sz="1200" dirty="0">
                <a:solidFill>
                  <a:srgbClr val="1A6F8A"/>
                </a:solidFill>
              </a:rPr>
              <a:t>ivanovmi@corp.ru</a:t>
            </a:r>
            <a:r>
              <a:rPr lang="ru-RU" sz="1200" dirty="0">
                <a:solidFill>
                  <a:srgbClr val="1A6F8A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540767" y="2352892"/>
            <a:ext cx="187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Администратор АСУ, </a:t>
            </a:r>
            <a:br>
              <a:rPr lang="ru-RU" sz="1200" dirty="0"/>
            </a:br>
            <a:r>
              <a:rPr lang="ru-RU" sz="1200" dirty="0"/>
              <a:t>Иванов А.М. </a:t>
            </a:r>
            <a:br>
              <a:rPr lang="ru-RU" sz="1200" dirty="0"/>
            </a:br>
            <a:r>
              <a:rPr lang="en-US" sz="1200" dirty="0"/>
              <a:t>ivanovni@corp.ru</a:t>
            </a:r>
            <a:endParaRPr lang="ru-RU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4609450" y="3012321"/>
            <a:ext cx="32466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A6F8A"/>
                </a:solidFill>
              </a:rPr>
              <a:t>ОС </a:t>
            </a:r>
            <a:r>
              <a:rPr lang="en-US" sz="1600" b="1" dirty="0">
                <a:solidFill>
                  <a:srgbClr val="1A6F8A"/>
                </a:solidFill>
              </a:rPr>
              <a:t>Windows 7/8/10/</a:t>
            </a:r>
            <a:r>
              <a:rPr lang="ru-RU" sz="1600" b="1" dirty="0">
                <a:solidFill>
                  <a:srgbClr val="1A6F8A"/>
                </a:solidFill>
              </a:rPr>
              <a:t>, прикладное и системное ПО:</a:t>
            </a:r>
            <a:endParaRPr lang="en-US" sz="1600" b="1" dirty="0">
              <a:solidFill>
                <a:srgbClr val="1A6F8A"/>
              </a:solidFill>
            </a:endParaRPr>
          </a:p>
          <a:p>
            <a:r>
              <a:rPr lang="en-US" sz="1600" b="1" dirty="0">
                <a:solidFill>
                  <a:srgbClr val="1A6F8A"/>
                </a:solidFill>
              </a:rPr>
              <a:t>IP </a:t>
            </a:r>
            <a:r>
              <a:rPr lang="ru-RU" sz="1600" b="1" dirty="0">
                <a:solidFill>
                  <a:srgbClr val="1A6F8A"/>
                </a:solidFill>
              </a:rPr>
              <a:t>адрес</a:t>
            </a:r>
            <a:r>
              <a:rPr lang="ru-RU" sz="1600" dirty="0">
                <a:solidFill>
                  <a:srgbClr val="1A6F8A"/>
                </a:solidFill>
              </a:rPr>
              <a:t>, конфигурация оборудования и подключенные устройства, </a:t>
            </a:r>
            <a:r>
              <a:rPr lang="ru-RU" sz="1600" b="1" dirty="0">
                <a:solidFill>
                  <a:srgbClr val="1A6F8A"/>
                </a:solidFill>
              </a:rPr>
              <a:t>домен, учетная запись, почтовый адрес</a:t>
            </a:r>
            <a:r>
              <a:rPr lang="ru-RU" sz="1600" dirty="0">
                <a:solidFill>
                  <a:srgbClr val="1A6F8A"/>
                </a:solidFill>
              </a:rPr>
              <a:t>, версия ОС, </a:t>
            </a:r>
            <a:r>
              <a:rPr lang="ru-RU" sz="1600" b="1" dirty="0">
                <a:solidFill>
                  <a:srgbClr val="1A6F8A"/>
                </a:solidFill>
              </a:rPr>
              <a:t>установленные приложения</a:t>
            </a:r>
            <a:r>
              <a:rPr lang="ru-RU" sz="1600" dirty="0">
                <a:solidFill>
                  <a:srgbClr val="1A6F8A"/>
                </a:solidFill>
              </a:rPr>
              <a:t>, их версии и конфигурации, </a:t>
            </a:r>
            <a:r>
              <a:rPr lang="ru-RU" sz="1600" b="1" dirty="0">
                <a:solidFill>
                  <a:srgbClr val="1A6F8A"/>
                </a:solidFill>
              </a:rPr>
              <a:t>средства и системы информационной безопасности</a:t>
            </a:r>
            <a:r>
              <a:rPr lang="ru-RU" sz="1600" dirty="0">
                <a:solidFill>
                  <a:srgbClr val="1A6F8A"/>
                </a:solidFill>
              </a:rPr>
              <a:t>, какие </a:t>
            </a:r>
            <a:r>
              <a:rPr lang="en-US" sz="1600" dirty="0">
                <a:solidFill>
                  <a:srgbClr val="1A6F8A"/>
                </a:solidFill>
              </a:rPr>
              <a:t>WEB </a:t>
            </a:r>
            <a:r>
              <a:rPr lang="ru-RU" sz="1600" dirty="0">
                <a:solidFill>
                  <a:srgbClr val="1A6F8A"/>
                </a:solidFill>
              </a:rPr>
              <a:t>ресурсы посещает, какие документы скачивает из Интернет, какие документы обрабатывает и с кем взаимодействует и т.д.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71" y="1215313"/>
            <a:ext cx="1843372" cy="5158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3" y="1272493"/>
            <a:ext cx="639108" cy="389390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234248" y="1480002"/>
            <a:ext cx="370275" cy="0"/>
          </a:xfrm>
          <a:prstGeom prst="line">
            <a:avLst/>
          </a:prstGeom>
          <a:ln w="635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войная стрелка влево/вправо 17"/>
          <p:cNvSpPr/>
          <p:nvPr/>
        </p:nvSpPr>
        <p:spPr>
          <a:xfrm>
            <a:off x="7271389" y="5806681"/>
            <a:ext cx="1402374" cy="658676"/>
          </a:xfrm>
          <a:prstGeom prst="leftRightArrow">
            <a:avLst/>
          </a:prstGeom>
          <a:solidFill>
            <a:srgbClr val="E4620A"/>
          </a:solidFill>
          <a:ln>
            <a:solidFill>
              <a:srgbClr val="E462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9131438" y="1835438"/>
            <a:ext cx="400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E4620A"/>
                </a:solidFill>
              </a:rPr>
              <a:t>«ЗАКОННЫЙ» СБОР ДАННЫХ</a:t>
            </a:r>
            <a:endParaRPr lang="ru-RU" sz="1800" b="1" dirty="0">
              <a:solidFill>
                <a:srgbClr val="E4620A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44552" y="491107"/>
            <a:ext cx="959839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1A6F8A"/>
                </a:solidFill>
              </a:rPr>
              <a:t>COVID-19 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1A6F8A"/>
                </a:solidFill>
              </a:rPr>
              <a:t>и навязываемый 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1A6F8A"/>
                </a:solidFill>
              </a:rPr>
              <a:t>нам 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1A6F8A"/>
                </a:solidFill>
              </a:rPr>
              <a:t>BYOD</a:t>
            </a:r>
            <a:endParaRPr lang="ru-RU" sz="2400" b="1" dirty="0">
              <a:ln w="12700">
                <a:noFill/>
                <a:prstDash val="solid"/>
              </a:ln>
              <a:solidFill>
                <a:srgbClr val="1A6F8A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17" y="1234666"/>
            <a:ext cx="1881903" cy="482539"/>
          </a:xfrm>
          <a:prstGeom prst="rect">
            <a:avLst/>
          </a:prstGeom>
        </p:spPr>
      </p:pic>
      <p:sp>
        <p:nvSpPr>
          <p:cNvPr id="50" name="Стрелка вверх 49"/>
          <p:cNvSpPr/>
          <p:nvPr/>
        </p:nvSpPr>
        <p:spPr>
          <a:xfrm>
            <a:off x="6847856" y="1667399"/>
            <a:ext cx="2283582" cy="1609413"/>
          </a:xfrm>
          <a:prstGeom prst="upArrow">
            <a:avLst>
              <a:gd name="adj1" fmla="val 33875"/>
              <a:gd name="adj2" fmla="val 50512"/>
            </a:avLst>
          </a:prstGeom>
          <a:solidFill>
            <a:srgbClr val="1F82A1"/>
          </a:solidFill>
          <a:ln>
            <a:solidFill>
              <a:srgbClr val="1F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996541" y="1467188"/>
            <a:ext cx="370275" cy="0"/>
          </a:xfrm>
          <a:prstGeom prst="line">
            <a:avLst/>
          </a:prstGeom>
          <a:ln w="635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34839" y="1178204"/>
            <a:ext cx="1721272" cy="577968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8066052" y="1448229"/>
            <a:ext cx="370275" cy="0"/>
          </a:xfrm>
          <a:prstGeom prst="line">
            <a:avLst/>
          </a:prstGeom>
          <a:ln w="635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267276" y="1046675"/>
            <a:ext cx="753787" cy="72248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45" y="1183920"/>
            <a:ext cx="453462" cy="513445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5475588" y="1467188"/>
            <a:ext cx="370275" cy="0"/>
          </a:xfrm>
          <a:prstGeom prst="line">
            <a:avLst/>
          </a:prstGeom>
          <a:ln w="635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0389117" y="1448229"/>
            <a:ext cx="370275" cy="0"/>
          </a:xfrm>
          <a:prstGeom prst="line">
            <a:avLst/>
          </a:prstGeom>
          <a:ln w="635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3" descr="рис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193125"/>
            <a:ext cx="3844552" cy="96316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7971" y="3249312"/>
            <a:ext cx="569025" cy="63762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18842" y="3965505"/>
            <a:ext cx="478089" cy="47832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085" y="2851246"/>
            <a:ext cx="1053895" cy="105441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9338" y="3622208"/>
            <a:ext cx="904737" cy="894896"/>
          </a:xfrm>
          <a:prstGeom prst="rect">
            <a:avLst/>
          </a:prstGeom>
        </p:spPr>
      </p:pic>
      <p:sp>
        <p:nvSpPr>
          <p:cNvPr id="68" name="Двойная стрелка влево/вправо 67"/>
          <p:cNvSpPr/>
          <p:nvPr/>
        </p:nvSpPr>
        <p:spPr>
          <a:xfrm>
            <a:off x="3251194" y="5817997"/>
            <a:ext cx="1402374" cy="658676"/>
          </a:xfrm>
          <a:prstGeom prst="leftRightArrow">
            <a:avLst/>
          </a:prstGeom>
          <a:solidFill>
            <a:srgbClr val="E4620A"/>
          </a:solidFill>
          <a:ln>
            <a:solidFill>
              <a:srgbClr val="E462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Двойная стрелка влево/вправо 68"/>
          <p:cNvSpPr/>
          <p:nvPr/>
        </p:nvSpPr>
        <p:spPr>
          <a:xfrm>
            <a:off x="3251193" y="4588040"/>
            <a:ext cx="5422569" cy="658676"/>
          </a:xfrm>
          <a:prstGeom prst="leftRightArrow">
            <a:avLst/>
          </a:prstGeom>
          <a:solidFill>
            <a:srgbClr val="E4620A">
              <a:alpha val="59000"/>
            </a:srgbClr>
          </a:solidFill>
          <a:ln>
            <a:solidFill>
              <a:srgbClr val="E462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07973" y="2424819"/>
            <a:ext cx="342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Домашняя/публичная сеть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1" name="Стрелка вверх 70"/>
          <p:cNvSpPr/>
          <p:nvPr/>
        </p:nvSpPr>
        <p:spPr>
          <a:xfrm>
            <a:off x="2846989" y="1667399"/>
            <a:ext cx="2283582" cy="1609413"/>
          </a:xfrm>
          <a:prstGeom prst="upArrow">
            <a:avLst>
              <a:gd name="adj1" fmla="val 33875"/>
              <a:gd name="adj2" fmla="val 50512"/>
            </a:avLst>
          </a:prstGeom>
          <a:solidFill>
            <a:srgbClr val="1F82A1"/>
          </a:solidFill>
          <a:ln>
            <a:solidFill>
              <a:srgbClr val="1F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052"/>
            <a:ext cx="3844552" cy="9631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29187" y="308943"/>
            <a:ext cx="8681138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3200" b="1" dirty="0">
                <a:ln w="12700">
                  <a:noFill/>
                  <a:prstDash val="solid"/>
                </a:ln>
                <a:solidFill>
                  <a:srgbClr val="1A6F8A"/>
                </a:solidFill>
              </a:rPr>
              <a:t>ИНФОРМАЦИОННАЯ БЕЗОПАСНОСТЬ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2764" y="2334312"/>
            <a:ext cx="125946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1F82A1"/>
                </a:solidFill>
              </a:rPr>
              <a:t>Полная принудительная цифровая прозрачность корпоративных сетей</a:t>
            </a:r>
            <a:endParaRPr lang="ru-RU" sz="2800" b="1" dirty="0">
              <a:solidFill>
                <a:srgbClr val="E4620A"/>
              </a:solidFill>
            </a:endParaRP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1F82A1"/>
                </a:solidFill>
              </a:rPr>
              <a:t>Зависимость деятельности </a:t>
            </a:r>
            <a:r>
              <a:rPr lang="ru-RU" sz="2800" b="1" dirty="0" smtClean="0">
                <a:solidFill>
                  <a:srgbClr val="1F82A1"/>
                </a:solidFill>
              </a:rPr>
              <a:t>предприятий/организаций </a:t>
            </a:r>
            <a:r>
              <a:rPr lang="ru-RU" sz="2800" b="1" dirty="0">
                <a:solidFill>
                  <a:srgbClr val="1F82A1"/>
                </a:solidFill>
              </a:rPr>
              <a:t>от производителей оборудования, программного обеспечения, сервисов</a:t>
            </a:r>
            <a:r>
              <a:rPr lang="en-US" sz="2800" b="1" dirty="0">
                <a:solidFill>
                  <a:srgbClr val="1F82A1"/>
                </a:solidFill>
              </a:rPr>
              <a:t> </a:t>
            </a:r>
            <a:r>
              <a:rPr lang="ru-RU" sz="2800" b="1" dirty="0">
                <a:solidFill>
                  <a:srgbClr val="1F82A1"/>
                </a:solidFill>
              </a:rPr>
              <a:t>и услуг</a:t>
            </a: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E4620A"/>
                </a:solidFill>
              </a:rPr>
              <a:t>Повышенная уязвимость </a:t>
            </a:r>
            <a:r>
              <a:rPr lang="ru-RU" sz="2800" b="1" dirty="0">
                <a:solidFill>
                  <a:srgbClr val="1F82A1"/>
                </a:solidFill>
              </a:rPr>
              <a:t>предприятий/организаций от </a:t>
            </a:r>
            <a:r>
              <a:rPr lang="ru-RU" sz="2800" b="1" dirty="0" smtClean="0">
                <a:solidFill>
                  <a:srgbClr val="1F82A1"/>
                </a:solidFill>
              </a:rPr>
              <a:t>деструктивных элементов</a:t>
            </a: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1F82A1"/>
                </a:solidFill>
              </a:rPr>
              <a:t>Коммуникация сотрудников – на откуп сервисам</a:t>
            </a:r>
            <a:r>
              <a:rPr lang="en-US" sz="2800" b="1" dirty="0" smtClean="0">
                <a:solidFill>
                  <a:srgbClr val="1F82A1"/>
                </a:solidFill>
              </a:rPr>
              <a:t> </a:t>
            </a:r>
            <a:r>
              <a:rPr lang="ru-RU" sz="2800" b="1" dirty="0" smtClean="0">
                <a:solidFill>
                  <a:srgbClr val="1F82A1"/>
                </a:solidFill>
              </a:rPr>
              <a:t>западных корпораций</a:t>
            </a:r>
            <a:endParaRPr lang="ru-RU" sz="2800" b="1" dirty="0">
              <a:solidFill>
                <a:srgbClr val="1F82A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6979" y="1538352"/>
            <a:ext cx="9109788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3200" b="1" dirty="0" smtClean="0">
                <a:ln w="12700">
                  <a:noFill/>
                  <a:prstDash val="solid"/>
                </a:ln>
                <a:solidFill>
                  <a:srgbClr val="1A6F8A"/>
                </a:solidFill>
              </a:rPr>
              <a:t>Проблемы конфиденциальности:</a:t>
            </a:r>
            <a:endParaRPr lang="ru-RU" sz="3200" b="1" dirty="0">
              <a:ln w="12700">
                <a:noFill/>
                <a:prstDash val="solid"/>
              </a:ln>
              <a:solidFill>
                <a:srgbClr val="1A6F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776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2" y="3420741"/>
            <a:ext cx="1124313" cy="1197301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165981" y="2128001"/>
            <a:ext cx="12970128" cy="304222"/>
          </a:xfrm>
          <a:prstGeom prst="rect">
            <a:avLst/>
          </a:prstGeom>
          <a:solidFill>
            <a:schemeClr val="accent4">
              <a:lumMod val="85000"/>
            </a:schemeClr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10" y="1717616"/>
            <a:ext cx="1554925" cy="398698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158858" y="2496202"/>
            <a:ext cx="3887804" cy="5038567"/>
          </a:xfrm>
          <a:prstGeom prst="roundRect">
            <a:avLst/>
          </a:prstGeom>
          <a:solidFill>
            <a:srgbClr val="92D050">
              <a:alpha val="3000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844552" y="464853"/>
            <a:ext cx="959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82A1"/>
                </a:solidFill>
              </a:rPr>
              <a:t>Нужна ли разведка?</a:t>
            </a:r>
            <a:endParaRPr lang="ru-RU" sz="2400" b="1" dirty="0">
              <a:solidFill>
                <a:srgbClr val="1F82A1"/>
              </a:solidFill>
            </a:endParaRPr>
          </a:p>
        </p:txBody>
      </p:sp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1530350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74852" y="3682153"/>
            <a:ext cx="3703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1F82A1"/>
                </a:solidFill>
              </a:rPr>
              <a:t>Организация: </a:t>
            </a:r>
          </a:p>
          <a:p>
            <a:r>
              <a:rPr lang="ru-RU" sz="1200" dirty="0" smtClean="0">
                <a:solidFill>
                  <a:srgbClr val="1F82A1"/>
                </a:solidFill>
              </a:rPr>
              <a:t>ФГБУ </a:t>
            </a:r>
            <a:r>
              <a:rPr lang="ru-RU" sz="1200" dirty="0">
                <a:solidFill>
                  <a:srgbClr val="1F82A1"/>
                </a:solidFill>
              </a:rPr>
              <a:t>«Военный завод», корпоративная сеть на базе</a:t>
            </a:r>
            <a:r>
              <a:rPr lang="en-US" sz="1200" dirty="0">
                <a:solidFill>
                  <a:srgbClr val="1F82A1"/>
                </a:solidFill>
              </a:rPr>
              <a:t> </a:t>
            </a:r>
            <a:r>
              <a:rPr lang="ru-RU" sz="1200" dirty="0">
                <a:solidFill>
                  <a:srgbClr val="1F82A1"/>
                </a:solidFill>
              </a:rPr>
              <a:t>ОС </a:t>
            </a:r>
            <a:r>
              <a:rPr lang="en-US" sz="1200" dirty="0">
                <a:solidFill>
                  <a:srgbClr val="1F82A1"/>
                </a:solidFill>
              </a:rPr>
              <a:t>Windows</a:t>
            </a:r>
            <a:r>
              <a:rPr lang="ru-RU" sz="1200" dirty="0">
                <a:solidFill>
                  <a:srgbClr val="1F82A1"/>
                </a:solidFill>
              </a:rPr>
              <a:t>, АСУ ТП – </a:t>
            </a:r>
            <a:r>
              <a:rPr lang="en-US" sz="1200" dirty="0" err="1">
                <a:solidFill>
                  <a:srgbClr val="1F82A1"/>
                </a:solidFill>
              </a:rPr>
              <a:t>Simens</a:t>
            </a:r>
            <a:r>
              <a:rPr lang="en-US" sz="1200" dirty="0">
                <a:solidFill>
                  <a:srgbClr val="1F82A1"/>
                </a:solidFill>
              </a:rPr>
              <a:t> </a:t>
            </a:r>
            <a:r>
              <a:rPr lang="ru-RU" sz="1200" dirty="0">
                <a:solidFill>
                  <a:srgbClr val="1F82A1"/>
                </a:solidFill>
              </a:rPr>
              <a:t>…, </a:t>
            </a:r>
            <a:endParaRPr lang="en-US" sz="1200" dirty="0">
              <a:solidFill>
                <a:srgbClr val="1F82A1"/>
              </a:solidFill>
            </a:endParaRPr>
          </a:p>
          <a:p>
            <a:endParaRPr lang="ru-RU" sz="1200" dirty="0" smtClean="0">
              <a:solidFill>
                <a:srgbClr val="1F82A1"/>
              </a:solidFill>
            </a:endParaRPr>
          </a:p>
          <a:p>
            <a:r>
              <a:rPr lang="ru-RU" sz="1200" b="1" dirty="0" smtClean="0">
                <a:solidFill>
                  <a:srgbClr val="1F82A1"/>
                </a:solidFill>
              </a:rPr>
              <a:t>Сотрудники:</a:t>
            </a:r>
          </a:p>
          <a:p>
            <a:r>
              <a:rPr lang="ru-RU" sz="1200" dirty="0" smtClean="0">
                <a:solidFill>
                  <a:srgbClr val="1F82A1"/>
                </a:solidFill>
              </a:rPr>
              <a:t>Иванов </a:t>
            </a:r>
            <a:r>
              <a:rPr lang="ru-RU" sz="1200" dirty="0">
                <a:solidFill>
                  <a:srgbClr val="1F82A1"/>
                </a:solidFill>
              </a:rPr>
              <a:t>М.И., рост, вес, заболевания, увлечения, …..</a:t>
            </a:r>
          </a:p>
          <a:p>
            <a:r>
              <a:rPr lang="ru-RU" sz="1200" dirty="0">
                <a:solidFill>
                  <a:srgbClr val="1F82A1"/>
                </a:solidFill>
              </a:rPr>
              <a:t>Семейное положение …..</a:t>
            </a:r>
          </a:p>
          <a:p>
            <a:r>
              <a:rPr lang="ru-RU" sz="1200" dirty="0">
                <a:solidFill>
                  <a:srgbClr val="1F82A1"/>
                </a:solidFill>
              </a:rPr>
              <a:t>Проживает …., </a:t>
            </a:r>
          </a:p>
          <a:p>
            <a:r>
              <a:rPr lang="ru-RU" sz="1200" dirty="0">
                <a:solidFill>
                  <a:srgbClr val="1F82A1"/>
                </a:solidFill>
              </a:rPr>
              <a:t>Дружит  с Ивановым А.М. и </a:t>
            </a:r>
          </a:p>
          <a:p>
            <a:r>
              <a:rPr lang="ru-RU" sz="1200" dirty="0">
                <a:solidFill>
                  <a:srgbClr val="1F82A1"/>
                </a:solidFill>
              </a:rPr>
              <a:t>Квартиру убирает пылесос </a:t>
            </a:r>
            <a:r>
              <a:rPr lang="en-US" sz="1200" dirty="0">
                <a:solidFill>
                  <a:srgbClr val="1F82A1"/>
                </a:solidFill>
              </a:rPr>
              <a:t>Robot</a:t>
            </a:r>
            <a:r>
              <a:rPr lang="ru-RU" sz="1200" dirty="0">
                <a:solidFill>
                  <a:srgbClr val="1F82A1"/>
                </a:solidFill>
              </a:rPr>
              <a:t>, схема и изображения прилагаются. личная почта: </a:t>
            </a:r>
            <a:r>
              <a:rPr lang="en-US" sz="1200" dirty="0">
                <a:solidFill>
                  <a:srgbClr val="1F82A1"/>
                </a:solidFill>
              </a:rPr>
              <a:t>Ivanov@google.com</a:t>
            </a:r>
            <a:r>
              <a:rPr lang="ru-RU" sz="1200" dirty="0">
                <a:solidFill>
                  <a:srgbClr val="1F82A1"/>
                </a:solidFill>
              </a:rPr>
              <a:t>, </a:t>
            </a:r>
            <a:r>
              <a:rPr lang="ru-RU" sz="1200" b="1" dirty="0">
                <a:solidFill>
                  <a:srgbClr val="E4620A"/>
                </a:solidFill>
              </a:rPr>
              <a:t>работает главным конструктором ПАО «</a:t>
            </a:r>
            <a:r>
              <a:rPr lang="en-US" sz="1200" b="1" dirty="0">
                <a:solidFill>
                  <a:srgbClr val="E4620A"/>
                </a:solidFill>
              </a:rPr>
              <a:t>Corp</a:t>
            </a:r>
            <a:r>
              <a:rPr lang="ru-RU" sz="1200" b="1" dirty="0">
                <a:solidFill>
                  <a:srgbClr val="E4620A"/>
                </a:solidFill>
              </a:rPr>
              <a:t>», </a:t>
            </a:r>
            <a:r>
              <a:rPr lang="ru-RU" sz="1200" dirty="0">
                <a:solidFill>
                  <a:srgbClr val="1F82A1"/>
                </a:solidFill>
              </a:rPr>
              <a:t>на работу ездит по маршруту №21 трамвая с Ивановой Н.И. служебная почта: </a:t>
            </a:r>
            <a:r>
              <a:rPr lang="en-US" sz="1200" dirty="0">
                <a:solidFill>
                  <a:srgbClr val="1F82A1"/>
                </a:solidFill>
              </a:rPr>
              <a:t>ivanovmi@corp.ru</a:t>
            </a:r>
            <a:r>
              <a:rPr lang="ru-RU" sz="1200" dirty="0">
                <a:solidFill>
                  <a:srgbClr val="1F82A1"/>
                </a:solidFill>
              </a:rPr>
              <a:t> </a:t>
            </a:r>
          </a:p>
          <a:p>
            <a:r>
              <a:rPr lang="ru-RU" sz="1200" b="1" dirty="0">
                <a:solidFill>
                  <a:srgbClr val="C00000"/>
                </a:solidFill>
              </a:rPr>
              <a:t>….</a:t>
            </a:r>
            <a:endParaRPr lang="en-US" sz="1200" b="1" dirty="0">
              <a:solidFill>
                <a:srgbClr val="C00000"/>
              </a:solidFill>
            </a:endParaRPr>
          </a:p>
          <a:p>
            <a:pPr algn="ctr"/>
            <a:r>
              <a:rPr lang="ru-RU" sz="1200" b="1" dirty="0">
                <a:solidFill>
                  <a:srgbClr val="E4620A"/>
                </a:solidFill>
              </a:rPr>
              <a:t>И еще как минимум, сотни (или тысячи) других типов собираемых в реальном времени данных!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9" b="12702"/>
          <a:stretch/>
        </p:blipFill>
        <p:spPr>
          <a:xfrm>
            <a:off x="2365613" y="1683010"/>
            <a:ext cx="1766672" cy="373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50" y="1320164"/>
            <a:ext cx="577808" cy="352041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8023990" y="1552183"/>
            <a:ext cx="576352" cy="8399"/>
          </a:xfrm>
          <a:prstGeom prst="line">
            <a:avLst/>
          </a:prstGeom>
          <a:ln w="1016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5981" y="1349040"/>
            <a:ext cx="143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E4620A"/>
                </a:solidFill>
              </a:rPr>
              <a:t>США</a:t>
            </a:r>
            <a:endParaRPr lang="ru-RU" sz="1800" b="1" dirty="0">
              <a:solidFill>
                <a:srgbClr val="E4620A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4960" y="7110072"/>
            <a:ext cx="707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E4620A"/>
                </a:solidFill>
              </a:rPr>
              <a:t>Изменения в реальном времени!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5" y="1284724"/>
            <a:ext cx="637193" cy="57559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46" y="1611144"/>
            <a:ext cx="399203" cy="45200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81" y="1229558"/>
            <a:ext cx="1238816" cy="51177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93339" y="2464012"/>
            <a:ext cx="369183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4620A"/>
                </a:solidFill>
              </a:rPr>
              <a:t>Предположение</a:t>
            </a:r>
            <a:r>
              <a:rPr lang="ru-RU" sz="1400" b="1" dirty="0">
                <a:solidFill>
                  <a:srgbClr val="E4620A"/>
                </a:solidFill>
              </a:rPr>
              <a:t>!</a:t>
            </a:r>
          </a:p>
          <a:p>
            <a:pPr algn="ctr"/>
            <a:r>
              <a:rPr lang="ru-RU" sz="1400" b="1" dirty="0" smtClean="0">
                <a:solidFill>
                  <a:srgbClr val="1F82A1"/>
                </a:solidFill>
              </a:rPr>
              <a:t>Электронн</a:t>
            </a:r>
            <a:r>
              <a:rPr lang="ru-RU" sz="1400" b="1" dirty="0">
                <a:solidFill>
                  <a:srgbClr val="1F82A1"/>
                </a:solidFill>
              </a:rPr>
              <a:t>ы</a:t>
            </a:r>
            <a:r>
              <a:rPr lang="ru-RU" sz="1400" b="1" dirty="0" smtClean="0">
                <a:solidFill>
                  <a:srgbClr val="1F82A1"/>
                </a:solidFill>
              </a:rPr>
              <a:t>е </a:t>
            </a:r>
            <a:r>
              <a:rPr lang="ru-RU" sz="1400" b="1" dirty="0">
                <a:solidFill>
                  <a:srgbClr val="1F82A1"/>
                </a:solidFill>
              </a:rPr>
              <a:t>досье </a:t>
            </a:r>
            <a:r>
              <a:rPr lang="ru-RU" sz="1400" b="1" dirty="0" smtClean="0">
                <a:solidFill>
                  <a:srgbClr val="1F82A1"/>
                </a:solidFill>
              </a:rPr>
              <a:t>реального времени на организации, сотрудников и граждан РФ</a:t>
            </a:r>
            <a:r>
              <a:rPr lang="ru-RU" sz="1400" b="1" dirty="0">
                <a:solidFill>
                  <a:srgbClr val="1F82A1"/>
                </a:solidFill>
              </a:rPr>
              <a:t/>
            </a:r>
            <a:br>
              <a:rPr lang="ru-RU" sz="1400" b="1" dirty="0">
                <a:solidFill>
                  <a:srgbClr val="1F82A1"/>
                </a:solidFill>
              </a:rPr>
            </a:br>
            <a:r>
              <a:rPr lang="ru-RU" sz="1100" b="1" dirty="0">
                <a:solidFill>
                  <a:srgbClr val="E4620A"/>
                </a:solidFill>
              </a:rPr>
              <a:t>(формируется в США)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596" y="2528910"/>
            <a:ext cx="1448512" cy="155661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5" b="910"/>
          <a:stretch/>
        </p:blipFill>
        <p:spPr>
          <a:xfrm>
            <a:off x="9703679" y="6305069"/>
            <a:ext cx="857489" cy="75188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596" y="5906485"/>
            <a:ext cx="657490" cy="7673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388" b="19609"/>
          <a:stretch/>
        </p:blipFill>
        <p:spPr>
          <a:xfrm>
            <a:off x="4497172" y="4890524"/>
            <a:ext cx="1725162" cy="11243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12941" r="4425"/>
          <a:stretch/>
        </p:blipFill>
        <p:spPr>
          <a:xfrm>
            <a:off x="7905819" y="6443568"/>
            <a:ext cx="975671" cy="6665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/>
          <a:stretch/>
        </p:blipFill>
        <p:spPr>
          <a:xfrm>
            <a:off x="12554123" y="4278894"/>
            <a:ext cx="478670" cy="76313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053" y="5196482"/>
            <a:ext cx="1163972" cy="67224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63897" y="2122674"/>
            <a:ext cx="3509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4620A"/>
                </a:solidFill>
              </a:rPr>
              <a:t>СБОР ДАННЫХ НЕ ОГРАНИЧЕН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705082" y="1342005"/>
            <a:ext cx="1424093" cy="47818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784274" y="1410479"/>
            <a:ext cx="761491" cy="693629"/>
          </a:xfrm>
          <a:prstGeom prst="rect">
            <a:avLst/>
          </a:prstGeom>
        </p:spPr>
      </p:pic>
      <p:sp>
        <p:nvSpPr>
          <p:cNvPr id="48" name="Стрелка вверх 47"/>
          <p:cNvSpPr/>
          <p:nvPr/>
        </p:nvSpPr>
        <p:spPr>
          <a:xfrm>
            <a:off x="6309004" y="1887720"/>
            <a:ext cx="3905123" cy="2027685"/>
          </a:xfrm>
          <a:prstGeom prst="upArrow">
            <a:avLst>
              <a:gd name="adj1" fmla="val 33875"/>
              <a:gd name="adj2" fmla="val 50000"/>
            </a:avLst>
          </a:prstGeom>
          <a:solidFill>
            <a:srgbClr val="1F82A1"/>
          </a:solidFill>
          <a:ln>
            <a:solidFill>
              <a:srgbClr val="1F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4620A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346660" y="2659651"/>
            <a:ext cx="899657" cy="805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9449" r="5450" b="7720"/>
          <a:stretch/>
        </p:blipFill>
        <p:spPr>
          <a:xfrm>
            <a:off x="6710051" y="4182322"/>
            <a:ext cx="3180683" cy="1666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0"/>
          <a:stretch/>
        </p:blipFill>
        <p:spPr>
          <a:xfrm>
            <a:off x="6054991" y="6344701"/>
            <a:ext cx="1021328" cy="672617"/>
          </a:xfrm>
          <a:prstGeom prst="rect">
            <a:avLst/>
          </a:prstGeom>
        </p:spPr>
      </p:pic>
      <p:pic>
        <p:nvPicPr>
          <p:cNvPr id="40" name="Рисунок 3" descr="рис4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183219"/>
            <a:ext cx="3844552" cy="9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 rot="289081">
            <a:off x="365623" y="1163792"/>
            <a:ext cx="12751870" cy="6226104"/>
          </a:xfrm>
          <a:prstGeom prst="cloud">
            <a:avLst/>
          </a:prstGeom>
          <a:solidFill>
            <a:srgbClr val="F9F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1530350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162298" y="1602010"/>
            <a:ext cx="2754372" cy="2107023"/>
            <a:chOff x="136698" y="2456020"/>
            <a:chExt cx="3114649" cy="2232248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136698" y="2456020"/>
              <a:ext cx="3114649" cy="2232248"/>
            </a:xfrm>
            <a:prstGeom prst="cloudCallout">
              <a:avLst>
                <a:gd name="adj1" fmla="val 5417"/>
                <a:gd name="adj2" fmla="val -631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" r="2129"/>
            <a:stretch/>
          </p:blipFill>
          <p:spPr>
            <a:xfrm>
              <a:off x="328146" y="2833141"/>
              <a:ext cx="2737799" cy="80562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9748341" y="2646965"/>
            <a:ext cx="2776421" cy="1944216"/>
            <a:chOff x="1646214" y="4759881"/>
            <a:chExt cx="3114649" cy="2232248"/>
          </a:xfrm>
        </p:grpSpPr>
        <p:sp>
          <p:nvSpPr>
            <p:cNvPr id="50" name="Выноска-облако 49"/>
            <p:cNvSpPr/>
            <p:nvPr/>
          </p:nvSpPr>
          <p:spPr>
            <a:xfrm>
              <a:off x="1646214" y="4759881"/>
              <a:ext cx="3114649" cy="2232248"/>
            </a:xfrm>
            <a:prstGeom prst="cloudCallout">
              <a:avLst>
                <a:gd name="adj1" fmla="val 4726"/>
                <a:gd name="adj2" fmla="val -15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494" y="5399150"/>
              <a:ext cx="2017972" cy="913723"/>
            </a:xfrm>
            <a:prstGeom prst="rect">
              <a:avLst/>
            </a:prstGeom>
          </p:spPr>
        </p:pic>
      </p:grpSp>
      <p:sp>
        <p:nvSpPr>
          <p:cNvPr id="57" name="Прямоугольник 56"/>
          <p:cNvSpPr/>
          <p:nvPr/>
        </p:nvSpPr>
        <p:spPr>
          <a:xfrm>
            <a:off x="3821982" y="357326"/>
            <a:ext cx="9599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F82A1"/>
                </a:solidFill>
                <a:latin typeface="Open Sans"/>
              </a:rPr>
              <a:t>Крупнейшие мировые поставщики облачных услуг</a:t>
            </a:r>
            <a:endParaRPr lang="ru-RU" sz="2800" b="1" dirty="0">
              <a:solidFill>
                <a:srgbClr val="1F82A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508085" y="3999571"/>
            <a:ext cx="2679350" cy="2257242"/>
            <a:chOff x="7377968" y="2457855"/>
            <a:chExt cx="3114649" cy="2232248"/>
          </a:xfrm>
        </p:grpSpPr>
        <p:sp>
          <p:nvSpPr>
            <p:cNvPr id="52" name="Выноска-облако 51"/>
            <p:cNvSpPr/>
            <p:nvPr/>
          </p:nvSpPr>
          <p:spPr>
            <a:xfrm>
              <a:off x="7377968" y="2457855"/>
              <a:ext cx="3114649" cy="2232248"/>
            </a:xfrm>
            <a:prstGeom prst="cloudCallout">
              <a:avLst>
                <a:gd name="adj1" fmla="val 37537"/>
                <a:gd name="adj2" fmla="val -400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1022" y="3166272"/>
              <a:ext cx="1775371" cy="618408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213444" y="2806990"/>
            <a:ext cx="7657227" cy="2840994"/>
            <a:chOff x="856654" y="1635239"/>
            <a:chExt cx="8451764" cy="350753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715865" y="1937523"/>
              <a:ext cx="3751095" cy="2695045"/>
              <a:chOff x="5747816" y="4821948"/>
              <a:chExt cx="3302507" cy="2332537"/>
            </a:xfrm>
          </p:grpSpPr>
          <p:sp>
            <p:nvSpPr>
              <p:cNvPr id="51" name="Выноска-облако 50"/>
              <p:cNvSpPr/>
              <p:nvPr/>
            </p:nvSpPr>
            <p:spPr>
              <a:xfrm>
                <a:off x="5747816" y="4821948"/>
                <a:ext cx="3302507" cy="2332537"/>
              </a:xfrm>
              <a:prstGeom prst="cloudCallout">
                <a:avLst>
                  <a:gd name="adj1" fmla="val 18541"/>
                  <a:gd name="adj2" fmla="val -111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7425" y="5707891"/>
                <a:ext cx="2709685" cy="643993"/>
              </a:xfrm>
              <a:prstGeom prst="rect">
                <a:avLst/>
              </a:prstGeom>
            </p:spPr>
          </p:pic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6654" y="1635239"/>
              <a:ext cx="3019651" cy="1134140"/>
            </a:xfrm>
            <a:prstGeom prst="rect">
              <a:avLst/>
            </a:prstGeom>
            <a:ln w="60325">
              <a:solidFill>
                <a:srgbClr val="E4620A"/>
              </a:solidFill>
            </a:ln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5688" y="3596737"/>
              <a:ext cx="1517406" cy="1546037"/>
            </a:xfrm>
            <a:prstGeom prst="rect">
              <a:avLst/>
            </a:prstGeom>
            <a:noFill/>
            <a:ln w="57150">
              <a:solidFill>
                <a:srgbClr val="E4620A"/>
              </a:solidFill>
            </a:ln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7250" y="3734313"/>
              <a:ext cx="1098523" cy="50371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2306" y="1705719"/>
              <a:ext cx="1026961" cy="993181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5052" y="4293841"/>
              <a:ext cx="2429484" cy="677452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8766" y="1897208"/>
              <a:ext cx="3019652" cy="1134140"/>
            </a:xfrm>
            <a:prstGeom prst="rect">
              <a:avLst/>
            </a:prstGeom>
            <a:ln w="60325">
              <a:solidFill>
                <a:srgbClr val="E4620A"/>
              </a:solidFill>
            </a:ln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52673" y="2591550"/>
            <a:ext cx="1329489" cy="39601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63207" y="6181037"/>
            <a:ext cx="3330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E4620A"/>
                </a:solidFill>
              </a:rPr>
              <a:t>Юрисдикция США</a:t>
            </a:r>
            <a:endParaRPr lang="ru-RU" sz="1800" b="1" dirty="0">
              <a:solidFill>
                <a:srgbClr val="E4620A"/>
              </a:solidFill>
            </a:endParaRPr>
          </a:p>
        </p:txBody>
      </p:sp>
      <p:pic>
        <p:nvPicPr>
          <p:cNvPr id="27" name="Рисунок 3" descr="рис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83219"/>
            <a:ext cx="3844552" cy="9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44552" y="359106"/>
            <a:ext cx="9598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A6F8A"/>
                </a:solidFill>
              </a:rPr>
              <a:t>Облака. </a:t>
            </a:r>
            <a:br>
              <a:rPr lang="ru-RU" sz="2400" b="1" dirty="0">
                <a:solidFill>
                  <a:srgbClr val="1A6F8A"/>
                </a:solidFill>
              </a:rPr>
            </a:br>
            <a:r>
              <a:rPr lang="ru-RU" sz="1600" b="1" dirty="0">
                <a:solidFill>
                  <a:srgbClr val="1A6F8A"/>
                </a:solidFill>
              </a:rPr>
              <a:t>Примеры.</a:t>
            </a:r>
          </a:p>
        </p:txBody>
      </p:sp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1530350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674192" y="1368490"/>
            <a:ext cx="1007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82A1"/>
                </a:solidFill>
                <a:latin typeface="Open Sans"/>
              </a:rPr>
              <a:t>Размещение ЦОД крупнейших мировых поставщиков облачных услуг</a:t>
            </a:r>
            <a:endParaRPr lang="ru-RU" b="1" dirty="0">
              <a:solidFill>
                <a:srgbClr val="1F82A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2254" r="1470" b="2006"/>
          <a:stretch/>
        </p:blipFill>
        <p:spPr>
          <a:xfrm>
            <a:off x="1392883" y="1827986"/>
            <a:ext cx="10827467" cy="5733277"/>
          </a:xfrm>
          <a:prstGeom prst="rect">
            <a:avLst/>
          </a:prstGeom>
        </p:spPr>
      </p:pic>
      <p:pic>
        <p:nvPicPr>
          <p:cNvPr id="8" name="Рисунок 3" descr="рис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3219"/>
            <a:ext cx="3844552" cy="963169"/>
          </a:xfrm>
          <a:prstGeom prst="rect">
            <a:avLst/>
          </a:prstGeom>
        </p:spPr>
      </p:pic>
      <p:pic>
        <p:nvPicPr>
          <p:cNvPr id="1026" name="Picture 2" descr="Карта регионов Google Cloud Platfor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830" b="86420"/>
          <a:stretch/>
        </p:blipFill>
        <p:spPr bwMode="auto">
          <a:xfrm>
            <a:off x="96739" y="1968713"/>
            <a:ext cx="482937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4"/>
          <p:cNvSpPr txBox="1"/>
          <p:nvPr/>
        </p:nvSpPr>
        <p:spPr>
          <a:xfrm>
            <a:off x="3844552" y="372429"/>
            <a:ext cx="9598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sz="3200" dirty="0" smtClean="0">
                <a:solidFill>
                  <a:srgbClr val="1F82A1"/>
                </a:solidFill>
              </a:rPr>
              <a:t>Дополняют картину…</a:t>
            </a:r>
            <a:endParaRPr lang="en-US" dirty="0">
              <a:solidFill>
                <a:srgbClr val="1F82A1"/>
              </a:solidFill>
            </a:endParaRPr>
          </a:p>
        </p:txBody>
      </p:sp>
      <p:pic>
        <p:nvPicPr>
          <p:cNvPr id="14" name="Рисунок 3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3233"/>
            <a:ext cx="3844552" cy="9631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884" y="1404367"/>
            <a:ext cx="1250235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A6F8A"/>
                </a:solidFill>
              </a:rPr>
              <a:t>15.09.2020</a:t>
            </a:r>
          </a:p>
          <a:p>
            <a:r>
              <a:rPr lang="ru-RU" sz="2400" dirty="0" smtClean="0">
                <a:solidFill>
                  <a:srgbClr val="1F82A1"/>
                </a:solidFill>
              </a:rPr>
              <a:t>В первом полугодии 2020 года </a:t>
            </a:r>
            <a:r>
              <a:rPr lang="ru-RU" sz="2400" b="1" dirty="0" smtClean="0">
                <a:solidFill>
                  <a:srgbClr val="E4620A"/>
                </a:solidFill>
              </a:rPr>
              <a:t>более </a:t>
            </a:r>
            <a:r>
              <a:rPr lang="ru-RU" sz="2400" b="1" dirty="0">
                <a:solidFill>
                  <a:srgbClr val="E4620A"/>
                </a:solidFill>
              </a:rPr>
              <a:t>90% компаний </a:t>
            </a:r>
            <a:r>
              <a:rPr lang="ru-RU" sz="2400" dirty="0">
                <a:solidFill>
                  <a:srgbClr val="1F82A1"/>
                </a:solidFill>
              </a:rPr>
              <a:t>из России столкнулись с утечками данных</a:t>
            </a:r>
            <a:r>
              <a:rPr lang="ru-RU" sz="2400" dirty="0" smtClean="0">
                <a:solidFill>
                  <a:srgbClr val="1F82A1"/>
                </a:solidFill>
              </a:rPr>
              <a:t>.</a:t>
            </a:r>
          </a:p>
          <a:p>
            <a:endParaRPr lang="ru-RU" sz="1800" dirty="0">
              <a:solidFill>
                <a:srgbClr val="1F82A1"/>
              </a:solidFill>
            </a:endParaRPr>
          </a:p>
          <a:p>
            <a:r>
              <a:rPr lang="ru-RU" sz="1600" dirty="0">
                <a:solidFill>
                  <a:srgbClr val="1A6F8A"/>
                </a:solidFill>
              </a:rPr>
              <a:t>11.01.2021</a:t>
            </a:r>
          </a:p>
          <a:p>
            <a:r>
              <a:rPr lang="ru-RU" sz="2400" dirty="0">
                <a:solidFill>
                  <a:srgbClr val="1F82A1"/>
                </a:solidFill>
              </a:rPr>
              <a:t>Около </a:t>
            </a:r>
            <a:r>
              <a:rPr lang="ru-RU" sz="2400" b="1" dirty="0">
                <a:solidFill>
                  <a:srgbClr val="E4620A"/>
                </a:solidFill>
              </a:rPr>
              <a:t>100 млн </a:t>
            </a:r>
            <a:r>
              <a:rPr lang="ru-RU" sz="2400" dirty="0">
                <a:solidFill>
                  <a:srgbClr val="E4620A"/>
                </a:solidFill>
              </a:rPr>
              <a:t>записей персональных данных россиян и их платежной информации </a:t>
            </a:r>
            <a:r>
              <a:rPr lang="ru-RU" sz="2400" dirty="0">
                <a:solidFill>
                  <a:srgbClr val="1F82A1"/>
                </a:solidFill>
              </a:rPr>
              <a:t>«утекли» в сеть в </a:t>
            </a:r>
            <a:r>
              <a:rPr lang="ru-RU" sz="2400" dirty="0" smtClean="0">
                <a:solidFill>
                  <a:srgbClr val="1F82A1"/>
                </a:solidFill>
              </a:rPr>
              <a:t>2020 году. </a:t>
            </a:r>
            <a:r>
              <a:rPr lang="ru-RU" sz="2400" dirty="0">
                <a:solidFill>
                  <a:srgbClr val="1F82A1"/>
                </a:solidFill>
              </a:rPr>
              <a:t>В 80% случаев причиной утечек </a:t>
            </a:r>
            <a:r>
              <a:rPr lang="ru-RU" sz="2400" dirty="0" smtClean="0">
                <a:solidFill>
                  <a:srgbClr val="1F82A1"/>
                </a:solidFill>
              </a:rPr>
              <a:t>были </a:t>
            </a:r>
            <a:r>
              <a:rPr lang="ru-RU" sz="2400" dirty="0">
                <a:solidFill>
                  <a:srgbClr val="E4620A"/>
                </a:solidFill>
              </a:rPr>
              <a:t>действия сотрудников компаний и финансовых </a:t>
            </a:r>
            <a:r>
              <a:rPr lang="ru-RU" sz="2400" dirty="0" smtClean="0">
                <a:solidFill>
                  <a:srgbClr val="E4620A"/>
                </a:solidFill>
              </a:rPr>
              <a:t>организаций</a:t>
            </a:r>
            <a:r>
              <a:rPr lang="ru-RU" sz="2400" dirty="0" smtClean="0">
                <a:solidFill>
                  <a:srgbClr val="1F82A1"/>
                </a:solidFill>
              </a:rPr>
              <a:t>.</a:t>
            </a:r>
            <a:endParaRPr lang="ru-RU" sz="2400" dirty="0">
              <a:solidFill>
                <a:srgbClr val="1F82A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8894" t="2662" r="8838" b="34020"/>
          <a:stretch/>
        </p:blipFill>
        <p:spPr>
          <a:xfrm>
            <a:off x="240755" y="4788743"/>
            <a:ext cx="2664296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8894" t="73656" r="8838" b="7157"/>
          <a:stretch/>
        </p:blipFill>
        <p:spPr>
          <a:xfrm>
            <a:off x="2977059" y="5148783"/>
            <a:ext cx="2664296" cy="720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7961" t="2695" r="19172" b="21141"/>
          <a:stretch/>
        </p:blipFill>
        <p:spPr>
          <a:xfrm>
            <a:off x="10578935" y="4884044"/>
            <a:ext cx="2376264" cy="2376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0835" y="4355560"/>
            <a:ext cx="4282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rgbClr val="1F82A1"/>
                </a:solidFill>
                <a:latin typeface="Arial" panose="020B0604020202020204" pitchFamily="34" charset="0"/>
              </a:rPr>
              <a:t>Распределение </a:t>
            </a:r>
            <a:r>
              <a:rPr lang="ru-RU" sz="1400" i="1" dirty="0" smtClean="0">
                <a:solidFill>
                  <a:srgbClr val="1F82A1"/>
                </a:solidFill>
                <a:latin typeface="Arial" panose="020B0604020202020204" pitchFamily="34" charset="0"/>
              </a:rPr>
              <a:t>утечек </a:t>
            </a:r>
            <a:r>
              <a:rPr lang="ru-RU" sz="1400" i="1" dirty="0">
                <a:solidFill>
                  <a:srgbClr val="1F82A1"/>
                </a:solidFill>
                <a:latin typeface="Arial" panose="020B0604020202020204" pitchFamily="34" charset="0"/>
              </a:rPr>
              <a:t>по вектору воздействия</a:t>
            </a:r>
            <a:endParaRPr lang="ru-RU" sz="1400" i="1" dirty="0">
              <a:solidFill>
                <a:srgbClr val="1F82A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52720" t="85876" b="2156"/>
          <a:stretch/>
        </p:blipFill>
        <p:spPr>
          <a:xfrm>
            <a:off x="8371852" y="6864263"/>
            <a:ext cx="1895437" cy="3960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85876" r="46114" b="2156"/>
          <a:stretch/>
        </p:blipFill>
        <p:spPr>
          <a:xfrm>
            <a:off x="8245257" y="6516935"/>
            <a:ext cx="2160240" cy="3960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24152" y="4355559"/>
            <a:ext cx="5215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F82A1"/>
                </a:solidFill>
                <a:latin typeface="Arial" panose="020B0604020202020204" pitchFamily="34" charset="0"/>
              </a:rPr>
              <a:t>Распределение утечек внутреннего характера по умыслу</a:t>
            </a:r>
          </a:p>
        </p:txBody>
      </p:sp>
    </p:spTree>
    <p:extLst>
      <p:ext uri="{BB962C8B-B14F-4D97-AF65-F5344CB8AC3E}">
        <p14:creationId xmlns:p14="http://schemas.microsoft.com/office/powerpoint/2010/main" val="29028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27" y="1476375"/>
            <a:ext cx="13249472" cy="58073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20" tIns="60960" rIns="121920" bIns="6096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3600" b="1" dirty="0">
                <a:ln w="9525">
                  <a:noFill/>
                  <a:prstDash val="solid"/>
                </a:ln>
                <a:solidFill>
                  <a:srgbClr val="1F82A1"/>
                </a:solidFill>
              </a:rPr>
              <a:t>Информация</a:t>
            </a:r>
            <a:br>
              <a:rPr lang="ru-RU" sz="3600" b="1" dirty="0">
                <a:ln w="9525">
                  <a:noFill/>
                  <a:prstDash val="solid"/>
                </a:ln>
                <a:solidFill>
                  <a:srgbClr val="1F82A1"/>
                </a:solidFill>
              </a:rPr>
            </a:br>
            <a:r>
              <a:rPr lang="ru-RU" sz="3600" b="1" dirty="0">
                <a:ln w="9525">
                  <a:noFill/>
                  <a:prstDash val="solid"/>
                </a:ln>
                <a:solidFill>
                  <a:srgbClr val="1F82A1"/>
                </a:solidFill>
              </a:rPr>
              <a:t>о </a:t>
            </a:r>
            <a:r>
              <a:rPr lang="ru-RU" sz="3600" b="1" dirty="0">
                <a:ln w="9525">
                  <a:noFill/>
                  <a:prstDash val="solid"/>
                </a:ln>
                <a:solidFill>
                  <a:srgbClr val="E4620A"/>
                </a:solidFill>
              </a:rPr>
              <a:t>корпоративных сетях </a:t>
            </a:r>
            <a:r>
              <a:rPr lang="ru-RU" sz="3600" b="1" dirty="0">
                <a:ln w="9525">
                  <a:noFill/>
                  <a:prstDash val="solid"/>
                </a:ln>
                <a:solidFill>
                  <a:srgbClr val="1F82A1"/>
                </a:solidFill>
              </a:rPr>
              <a:t>наших учреждений, предприятий и организаций и персональная информация </a:t>
            </a:r>
            <a:r>
              <a:rPr lang="ru-RU" sz="3600" b="1" dirty="0" smtClean="0">
                <a:ln w="9525">
                  <a:noFill/>
                  <a:prstDash val="solid"/>
                </a:ln>
                <a:solidFill>
                  <a:srgbClr val="1F82A1"/>
                </a:solidFill>
              </a:rPr>
              <a:t>об их </a:t>
            </a:r>
            <a:r>
              <a:rPr lang="ru-RU" sz="3600" b="1" dirty="0" smtClean="0">
                <a:ln w="9525">
                  <a:noFill/>
                  <a:prstDash val="solid"/>
                </a:ln>
                <a:solidFill>
                  <a:srgbClr val="E4620A"/>
                </a:solidFill>
              </a:rPr>
              <a:t>сотрудниках </a:t>
            </a:r>
            <a:r>
              <a:rPr lang="ru-RU" sz="3600" b="1" dirty="0" smtClean="0">
                <a:ln w="9525">
                  <a:noFill/>
                  <a:prstDash val="solid"/>
                </a:ln>
                <a:solidFill>
                  <a:srgbClr val="1F82A1"/>
                </a:solidFill>
              </a:rPr>
              <a:t>в </a:t>
            </a:r>
            <a:r>
              <a:rPr lang="ru-RU" sz="3600" b="1" u="sng" dirty="0" smtClean="0">
                <a:ln w="9525">
                  <a:noFill/>
                  <a:prstDash val="solid"/>
                </a:ln>
                <a:solidFill>
                  <a:srgbClr val="E4620A"/>
                </a:solidFill>
              </a:rPr>
              <a:t>реальном </a:t>
            </a:r>
            <a:r>
              <a:rPr lang="ru-RU" sz="3600" b="1" u="sng" dirty="0">
                <a:ln w="9525">
                  <a:noFill/>
                  <a:prstDash val="solid"/>
                </a:ln>
                <a:solidFill>
                  <a:srgbClr val="E4620A"/>
                </a:solidFill>
              </a:rPr>
              <a:t>времени, </a:t>
            </a:r>
            <a:r>
              <a:rPr lang="en-US" sz="3600" b="1" u="sng" dirty="0" smtClean="0">
                <a:ln w="9525">
                  <a:noFill/>
                  <a:prstDash val="solid"/>
                </a:ln>
                <a:solidFill>
                  <a:srgbClr val="E4620A"/>
                </a:solidFill>
              </a:rPr>
              <a:t/>
            </a:r>
            <a:br>
              <a:rPr lang="en-US" sz="3600" b="1" u="sng" dirty="0" smtClean="0">
                <a:ln w="9525">
                  <a:noFill/>
                  <a:prstDash val="solid"/>
                </a:ln>
                <a:solidFill>
                  <a:srgbClr val="E4620A"/>
                </a:solidFill>
              </a:rPr>
            </a:br>
            <a:r>
              <a:rPr lang="ru-RU" sz="3600" b="1" u="sng" dirty="0" smtClean="0">
                <a:ln w="9525">
                  <a:noFill/>
                  <a:prstDash val="solid"/>
                </a:ln>
                <a:solidFill>
                  <a:srgbClr val="E4620A"/>
                </a:solidFill>
              </a:rPr>
              <a:t>на </a:t>
            </a:r>
            <a:r>
              <a:rPr lang="ru-RU" sz="3600" b="1" u="sng" dirty="0">
                <a:ln w="9525">
                  <a:noFill/>
                  <a:prstDash val="solid"/>
                </a:ln>
                <a:solidFill>
                  <a:srgbClr val="E4620A"/>
                </a:solidFill>
              </a:rPr>
              <a:t>законном основании </a:t>
            </a:r>
            <a:r>
              <a:rPr lang="ru-RU" sz="3600" b="1" u="sng" dirty="0" smtClean="0">
                <a:ln w="9525">
                  <a:noFill/>
                  <a:prstDash val="solid"/>
                </a:ln>
                <a:solidFill>
                  <a:srgbClr val="E4620A"/>
                </a:solidFill>
              </a:rPr>
              <a:t>или </a:t>
            </a:r>
            <a:r>
              <a:rPr lang="ru-RU" sz="3600" b="1" u="sng" dirty="0">
                <a:ln w="9525">
                  <a:noFill/>
                  <a:prstDash val="solid"/>
                </a:ln>
                <a:solidFill>
                  <a:srgbClr val="E4620A"/>
                </a:solidFill>
              </a:rPr>
              <a:t>скрытно </a:t>
            </a:r>
            <a:r>
              <a:rPr lang="en-US" sz="3600" b="1" u="sng" dirty="0" smtClean="0">
                <a:ln w="9525">
                  <a:noFill/>
                  <a:prstDash val="solid"/>
                </a:ln>
                <a:solidFill>
                  <a:srgbClr val="E4620A"/>
                </a:solidFill>
              </a:rPr>
              <a:t/>
            </a:r>
            <a:br>
              <a:rPr lang="en-US" sz="3600" b="1" u="sng" dirty="0" smtClean="0">
                <a:ln w="9525">
                  <a:noFill/>
                  <a:prstDash val="solid"/>
                </a:ln>
                <a:solidFill>
                  <a:srgbClr val="E4620A"/>
                </a:solidFill>
              </a:rPr>
            </a:br>
            <a:r>
              <a:rPr lang="ru-RU" sz="3600" b="1" dirty="0" smtClean="0">
                <a:ln w="9525">
                  <a:noFill/>
                  <a:prstDash val="solid"/>
                </a:ln>
                <a:solidFill>
                  <a:srgbClr val="1F82A1"/>
                </a:solidFill>
              </a:rPr>
              <a:t>собирается </a:t>
            </a:r>
            <a:r>
              <a:rPr lang="ru-RU" sz="3600" b="1" dirty="0">
                <a:ln w="9525">
                  <a:noFill/>
                  <a:prstDash val="solid"/>
                </a:ln>
                <a:solidFill>
                  <a:srgbClr val="1F82A1"/>
                </a:solidFill>
              </a:rPr>
              <a:t>и обрабатывается в основном </a:t>
            </a:r>
            <a:br>
              <a:rPr lang="ru-RU" sz="3600" b="1" dirty="0">
                <a:ln w="9525">
                  <a:noFill/>
                  <a:prstDash val="solid"/>
                </a:ln>
                <a:solidFill>
                  <a:srgbClr val="1F82A1"/>
                </a:solidFill>
              </a:rPr>
            </a:br>
            <a:r>
              <a:rPr lang="ru-RU" sz="3600" b="1" dirty="0">
                <a:ln w="9525">
                  <a:noFill/>
                  <a:prstDash val="solid"/>
                </a:ln>
                <a:solidFill>
                  <a:srgbClr val="1F82A1"/>
                </a:solidFill>
              </a:rPr>
              <a:t>за пределами РФ </a:t>
            </a:r>
            <a:r>
              <a:rPr lang="ru-RU" sz="3600" b="1" dirty="0">
                <a:ln w="9525">
                  <a:noFill/>
                  <a:prstDash val="solid"/>
                </a:ln>
                <a:solidFill>
                  <a:srgbClr val="E4620A"/>
                </a:solidFill>
              </a:rPr>
              <a:t>в компаниях</a:t>
            </a:r>
            <a:r>
              <a:rPr lang="ru-RU" sz="3600" b="1" dirty="0">
                <a:ln w="9525">
                  <a:noFill/>
                  <a:prstDash val="solid"/>
                </a:ln>
                <a:solidFill>
                  <a:srgbClr val="1F82A1"/>
                </a:solidFill>
              </a:rPr>
              <a:t>, находящихся в большинстве своем </a:t>
            </a:r>
            <a:r>
              <a:rPr lang="ru-RU" sz="3600" b="1" dirty="0">
                <a:ln w="9525">
                  <a:noFill/>
                  <a:prstDash val="solid"/>
                </a:ln>
                <a:solidFill>
                  <a:srgbClr val="E4620A"/>
                </a:solidFill>
              </a:rPr>
              <a:t>под юрисдикцией </a:t>
            </a:r>
            <a:r>
              <a:rPr lang="ru-RU" sz="3600" b="1" dirty="0">
                <a:ln w="9525">
                  <a:noFill/>
                  <a:prstDash val="solid"/>
                </a:ln>
                <a:solidFill>
                  <a:srgbClr val="1F82A1"/>
                </a:solidFill>
              </a:rPr>
              <a:t>одной страны </a:t>
            </a:r>
            <a:r>
              <a:rPr lang="ru-RU" sz="3600" b="1" dirty="0" smtClean="0">
                <a:ln w="9525">
                  <a:noFill/>
                  <a:prstDash val="solid"/>
                </a:ln>
                <a:solidFill>
                  <a:srgbClr val="1F82A1"/>
                </a:solidFill>
              </a:rPr>
              <a:t>– </a:t>
            </a:r>
            <a:r>
              <a:rPr lang="ru-RU" sz="3600" b="1" dirty="0">
                <a:ln w="9525">
                  <a:noFill/>
                  <a:prstDash val="solid"/>
                </a:ln>
                <a:solidFill>
                  <a:srgbClr val="E4620A"/>
                </a:solidFill>
              </a:rPr>
              <a:t>США</a:t>
            </a:r>
          </a:p>
        </p:txBody>
      </p:sp>
      <p:pic>
        <p:nvPicPr>
          <p:cNvPr id="4" name="Рисунок 3" descr="рис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3219"/>
            <a:ext cx="3844552" cy="9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extBox 4"/>
          <p:cNvSpPr txBox="1"/>
          <p:nvPr/>
        </p:nvSpPr>
        <p:spPr>
          <a:xfrm>
            <a:off x="3844551" y="374078"/>
            <a:ext cx="9598399" cy="55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sz="3017" dirty="0">
                <a:solidFill>
                  <a:srgbClr val="1F82A1"/>
                </a:solidFill>
              </a:rPr>
              <a:t>Век «надзор-капитализма»</a:t>
            </a:r>
            <a:endParaRPr lang="en-US" sz="3017" dirty="0">
              <a:solidFill>
                <a:srgbClr val="1F82A1"/>
              </a:solidFill>
            </a:endParaRPr>
          </a:p>
        </p:txBody>
      </p:sp>
      <p:pic>
        <p:nvPicPr>
          <p:cNvPr id="9" name="Рисунок 3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961"/>
            <a:ext cx="3844552" cy="963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3304"/>
          <a:stretch/>
        </p:blipFill>
        <p:spPr>
          <a:xfrm>
            <a:off x="4225519" y="1476375"/>
            <a:ext cx="9110087" cy="6042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0755" y="1818469"/>
            <a:ext cx="4513756" cy="479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dirty="0">
                <a:solidFill>
                  <a:srgbClr val="1F82A1"/>
                </a:solidFill>
              </a:rPr>
              <a:t>21.01.2019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1F82A1"/>
                </a:solidFill>
              </a:rPr>
              <a:t>Профессор </a:t>
            </a:r>
            <a:r>
              <a:rPr lang="ru-RU" dirty="0" smtClean="0">
                <a:solidFill>
                  <a:srgbClr val="1F82A1"/>
                </a:solidFill>
              </a:rPr>
              <a:t>Ш</a:t>
            </a:r>
            <a:r>
              <a:rPr lang="en-US" dirty="0" smtClean="0">
                <a:solidFill>
                  <a:srgbClr val="1F82A1"/>
                </a:solidFill>
              </a:rPr>
              <a:t>.</a:t>
            </a:r>
            <a:r>
              <a:rPr lang="ru-RU" dirty="0" err="1" smtClean="0">
                <a:solidFill>
                  <a:srgbClr val="1F82A1"/>
                </a:solidFill>
              </a:rPr>
              <a:t>Зубофф</a:t>
            </a:r>
            <a:r>
              <a:rPr lang="ru-RU" dirty="0" smtClean="0">
                <a:solidFill>
                  <a:srgbClr val="1F82A1"/>
                </a:solidFill>
              </a:rPr>
              <a:t> </a:t>
            </a:r>
            <a:r>
              <a:rPr lang="ru-RU" dirty="0">
                <a:solidFill>
                  <a:srgbClr val="1F82A1"/>
                </a:solidFill>
              </a:rPr>
              <a:t>из </a:t>
            </a:r>
            <a:r>
              <a:rPr lang="ru-RU" dirty="0" smtClean="0">
                <a:solidFill>
                  <a:srgbClr val="1F82A1"/>
                </a:solidFill>
              </a:rPr>
              <a:t>Гарварда </a:t>
            </a:r>
            <a:r>
              <a:rPr lang="ru-RU" dirty="0" smtClean="0">
                <a:solidFill>
                  <a:srgbClr val="1F82A1"/>
                </a:solidFill>
                <a:latin typeface="Arial" panose="020B0604020202020204" pitchFamily="34" charset="0"/>
              </a:rPr>
              <a:t>считает</a:t>
            </a:r>
            <a:r>
              <a:rPr lang="ru-RU" dirty="0">
                <a:solidFill>
                  <a:srgbClr val="1F82A1"/>
                </a:solidFill>
                <a:latin typeface="Arial" panose="020B0604020202020204" pitchFamily="34" charset="0"/>
              </a:rPr>
              <a:t>, что технологические гиганты строят новую версию капитализма, угрожая западной демократии: </a:t>
            </a:r>
            <a:r>
              <a:rPr lang="ru-RU" b="1" dirty="0">
                <a:solidFill>
                  <a:srgbClr val="1F82A1"/>
                </a:solidFill>
              </a:rPr>
              <a:t>«</a:t>
            </a:r>
            <a:r>
              <a:rPr lang="ru-RU" b="1" dirty="0" err="1">
                <a:solidFill>
                  <a:srgbClr val="1F82A1"/>
                </a:solidFill>
              </a:rPr>
              <a:t>Facebook</a:t>
            </a:r>
            <a:r>
              <a:rPr lang="ru-RU" b="1" dirty="0">
                <a:solidFill>
                  <a:srgbClr val="1F82A1"/>
                </a:solidFill>
              </a:rPr>
              <a:t>, </a:t>
            </a:r>
            <a:r>
              <a:rPr lang="ru-RU" b="1" dirty="0" err="1" smtClean="0">
                <a:solidFill>
                  <a:srgbClr val="1F82A1"/>
                </a:solidFill>
              </a:rPr>
              <a:t>Google</a:t>
            </a:r>
            <a:r>
              <a:rPr lang="ru-RU" b="1" dirty="0" smtClean="0">
                <a:solidFill>
                  <a:srgbClr val="1F82A1"/>
                </a:solidFill>
              </a:rPr>
              <a:t/>
            </a:r>
            <a:br>
              <a:rPr lang="ru-RU" b="1" dirty="0" smtClean="0">
                <a:solidFill>
                  <a:srgbClr val="1F82A1"/>
                </a:solidFill>
              </a:rPr>
            </a:br>
            <a:r>
              <a:rPr lang="ru-RU" b="1" dirty="0" smtClean="0">
                <a:solidFill>
                  <a:srgbClr val="1F82A1"/>
                </a:solidFill>
              </a:rPr>
              <a:t>и </a:t>
            </a:r>
            <a:r>
              <a:rPr lang="ru-RU" b="1" dirty="0" err="1">
                <a:solidFill>
                  <a:srgbClr val="1F82A1"/>
                </a:solidFill>
              </a:rPr>
              <a:t>Amazon</a:t>
            </a:r>
            <a:r>
              <a:rPr lang="ru-RU" b="1" dirty="0">
                <a:solidFill>
                  <a:srgbClr val="1F82A1"/>
                </a:solidFill>
              </a:rPr>
              <a:t> не просто собирают наши данные — они строят новую версию капитализма, основанную на слежке </a:t>
            </a:r>
            <a:r>
              <a:rPr lang="ru-RU" b="1" dirty="0" smtClean="0">
                <a:solidFill>
                  <a:srgbClr val="1F82A1"/>
                </a:solidFill>
              </a:rPr>
              <a:t>– 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E4620A"/>
                </a:solidFill>
              </a:rPr>
              <a:t>«</a:t>
            </a:r>
            <a:r>
              <a:rPr lang="ru-RU" sz="2400" b="1" dirty="0">
                <a:solidFill>
                  <a:srgbClr val="E4620A"/>
                </a:solidFill>
              </a:rPr>
              <a:t>надзор-капитализм» </a:t>
            </a:r>
            <a:r>
              <a:rPr lang="en-US" sz="2400" b="1" dirty="0" smtClean="0">
                <a:solidFill>
                  <a:srgbClr val="E4620A"/>
                </a:solidFill>
              </a:rPr>
              <a:t/>
            </a:r>
            <a:br>
              <a:rPr lang="en-US" sz="2400" b="1" dirty="0" smtClean="0">
                <a:solidFill>
                  <a:srgbClr val="E4620A"/>
                </a:solidFill>
              </a:rPr>
            </a:br>
            <a:r>
              <a:rPr lang="ru-RU" sz="2400" b="1" dirty="0" smtClean="0">
                <a:solidFill>
                  <a:srgbClr val="E4620A"/>
                </a:solidFill>
              </a:rPr>
              <a:t>(</a:t>
            </a:r>
            <a:r>
              <a:rPr lang="ru-RU" sz="2400" b="1" dirty="0">
                <a:solidFill>
                  <a:srgbClr val="E4620A"/>
                </a:solidFill>
              </a:rPr>
              <a:t>или «шпионящий капитализм»)</a:t>
            </a:r>
            <a:r>
              <a:rPr lang="ru-RU" sz="2400" dirty="0">
                <a:solidFill>
                  <a:srgbClr val="E4620A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739" y="6612345"/>
            <a:ext cx="40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https://hightech.plus/2019/01/21/sistema-manipulyacii-google-i-facebook-vihodit-iz-pod-kontrolya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481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6" y="152114"/>
            <a:ext cx="3844552" cy="96316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33296" y="266939"/>
            <a:ext cx="9595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A6F8A"/>
                </a:solidFill>
              </a:rPr>
              <a:t>Деструктивные элементы</a:t>
            </a:r>
          </a:p>
        </p:txBody>
      </p:sp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-200025" y="-145282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667"/>
          </a:p>
        </p:txBody>
      </p:sp>
      <p:sp>
        <p:nvSpPr>
          <p:cNvPr id="2" name="Прямоугольник 1"/>
          <p:cNvSpPr/>
          <p:nvPr/>
        </p:nvSpPr>
        <p:spPr>
          <a:xfrm>
            <a:off x="310509" y="1287450"/>
            <a:ext cx="129603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1F82A1"/>
                </a:solidFill>
              </a:rPr>
              <a:t>16.06.2020.</a:t>
            </a:r>
          </a:p>
          <a:p>
            <a:pPr algn="just"/>
            <a:r>
              <a:rPr lang="ru-RU" dirty="0" err="1" smtClean="0">
                <a:solidFill>
                  <a:srgbClr val="1F82A1"/>
                </a:solidFill>
              </a:rPr>
              <a:t>Positive</a:t>
            </a:r>
            <a:r>
              <a:rPr lang="ru-RU" dirty="0" smtClean="0">
                <a:solidFill>
                  <a:srgbClr val="1F82A1"/>
                </a:solidFill>
              </a:rPr>
              <a:t> </a:t>
            </a:r>
            <a:r>
              <a:rPr lang="ru-RU" dirty="0" err="1">
                <a:solidFill>
                  <a:srgbClr val="1F82A1"/>
                </a:solidFill>
              </a:rPr>
              <a:t>Technologies</a:t>
            </a:r>
            <a:r>
              <a:rPr lang="ru-RU" dirty="0">
                <a:solidFill>
                  <a:srgbClr val="1F82A1"/>
                </a:solidFill>
              </a:rPr>
              <a:t> </a:t>
            </a:r>
            <a:r>
              <a:rPr lang="en-US" dirty="0" smtClean="0">
                <a:solidFill>
                  <a:srgbClr val="1F82A1"/>
                </a:solidFill>
              </a:rPr>
              <a:t>-</a:t>
            </a:r>
            <a:r>
              <a:rPr lang="ru-RU" dirty="0" smtClean="0">
                <a:solidFill>
                  <a:srgbClr val="1F82A1"/>
                </a:solidFill>
              </a:rPr>
              <a:t> итоги третьего </a:t>
            </a:r>
            <a:r>
              <a:rPr lang="ru-RU" dirty="0">
                <a:solidFill>
                  <a:srgbClr val="1F82A1"/>
                </a:solidFill>
              </a:rPr>
              <a:t>квартала 2020 года. Продолжается фиксироваться </a:t>
            </a:r>
            <a:r>
              <a:rPr lang="ru-RU" b="1" dirty="0">
                <a:solidFill>
                  <a:srgbClr val="E4620A"/>
                </a:solidFill>
              </a:rPr>
              <a:t>преобладание целенаправленных атак </a:t>
            </a:r>
            <a:r>
              <a:rPr lang="ru-RU" dirty="0">
                <a:solidFill>
                  <a:srgbClr val="1F82A1"/>
                </a:solidFill>
              </a:rPr>
              <a:t>над массовыми - </a:t>
            </a:r>
            <a:r>
              <a:rPr lang="ru-RU" b="1" dirty="0" smtClean="0">
                <a:solidFill>
                  <a:srgbClr val="E4620A"/>
                </a:solidFill>
              </a:rPr>
              <a:t>70%</a:t>
            </a:r>
            <a:r>
              <a:rPr lang="ru-RU" dirty="0" smtClean="0">
                <a:solidFill>
                  <a:srgbClr val="E4620A"/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>
                <a:solidFill>
                  <a:srgbClr val="1F82A1"/>
                </a:solidFill>
              </a:rPr>
              <a:t>Наибольший интерес представляют </a:t>
            </a:r>
            <a:r>
              <a:rPr lang="ru-RU" b="1" dirty="0">
                <a:solidFill>
                  <a:srgbClr val="1F82A1"/>
                </a:solidFill>
              </a:rPr>
              <a:t>государственные учреждения, </a:t>
            </a:r>
            <a:r>
              <a:rPr lang="ru-RU" b="1" dirty="0">
                <a:solidFill>
                  <a:srgbClr val="E4620A"/>
                </a:solidFill>
              </a:rPr>
              <a:t>промышленные компании</a:t>
            </a:r>
            <a:r>
              <a:rPr lang="ru-RU" b="1" dirty="0">
                <a:solidFill>
                  <a:srgbClr val="1F82A1"/>
                </a:solidFill>
              </a:rPr>
              <a:t>, финансовый сектор и сфера науки и образования.</a:t>
            </a:r>
          </a:p>
          <a:p>
            <a:pPr algn="just"/>
            <a:endParaRPr lang="ru-RU" sz="800" dirty="0"/>
          </a:p>
          <a:p>
            <a:pPr algn="r"/>
            <a:r>
              <a:rPr lang="en-US" sz="1200" dirty="0"/>
              <a:t>https://</a:t>
            </a:r>
            <a:r>
              <a:rPr lang="en-US" sz="1200" dirty="0" smtClean="0"/>
              <a:t>www.ptsecurity.com/ru-ru/research/analytics/cybersecurity-threatscape-2020-q</a:t>
            </a:r>
            <a:r>
              <a:rPr lang="ru-RU" sz="1200" dirty="0" smtClean="0"/>
              <a:t>3</a:t>
            </a:r>
            <a:r>
              <a:rPr lang="en-US" sz="1200" dirty="0" smtClean="0"/>
              <a:t>/</a:t>
            </a:r>
            <a:endParaRPr lang="en-US" sz="1200" dirty="0">
              <a:solidFill>
                <a:srgbClr val="1F82A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43" t="5324" r="2578" b="9770"/>
          <a:stretch/>
        </p:blipFill>
        <p:spPr>
          <a:xfrm>
            <a:off x="284813" y="3052539"/>
            <a:ext cx="6868709" cy="38403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11917" y="3132559"/>
            <a:ext cx="60589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F82A1"/>
                </a:solidFill>
              </a:rPr>
              <a:t>Whaling</a:t>
            </a:r>
            <a:r>
              <a:rPr lang="ru-RU" dirty="0">
                <a:solidFill>
                  <a:srgbClr val="1F82A1"/>
                </a:solidFill>
              </a:rPr>
              <a:t> (</a:t>
            </a:r>
            <a:r>
              <a:rPr lang="ru-RU" dirty="0" err="1">
                <a:solidFill>
                  <a:srgbClr val="1F82A1"/>
                </a:solidFill>
              </a:rPr>
              <a:t>уэйлинг</a:t>
            </a:r>
            <a:r>
              <a:rPr lang="ru-RU" dirty="0">
                <a:solidFill>
                  <a:srgbClr val="1F82A1"/>
                </a:solidFill>
              </a:rPr>
              <a:t>),  </a:t>
            </a:r>
            <a:r>
              <a:rPr lang="ru-RU" dirty="0" smtClean="0">
                <a:solidFill>
                  <a:srgbClr val="1F82A1"/>
                </a:solidFill>
              </a:rPr>
              <a:t/>
            </a:r>
            <a:br>
              <a:rPr lang="ru-RU" dirty="0" smtClean="0">
                <a:solidFill>
                  <a:srgbClr val="1F82A1"/>
                </a:solidFill>
              </a:rPr>
            </a:br>
            <a:r>
              <a:rPr lang="ru-RU" dirty="0" smtClean="0">
                <a:solidFill>
                  <a:srgbClr val="1F82A1"/>
                </a:solidFill>
              </a:rPr>
              <a:t>или </a:t>
            </a:r>
            <a:r>
              <a:rPr lang="ru-RU" dirty="0">
                <a:solidFill>
                  <a:srgbClr val="1F82A1"/>
                </a:solidFill>
              </a:rPr>
              <a:t>«</a:t>
            </a:r>
            <a:r>
              <a:rPr lang="ru-RU" dirty="0" err="1">
                <a:solidFill>
                  <a:srgbClr val="1F82A1"/>
                </a:solidFill>
              </a:rPr>
              <a:t>фишинг</a:t>
            </a:r>
            <a:r>
              <a:rPr lang="ru-RU" dirty="0">
                <a:solidFill>
                  <a:srgbClr val="1F82A1"/>
                </a:solidFill>
              </a:rPr>
              <a:t> по-крупному» - </a:t>
            </a:r>
            <a:br>
              <a:rPr lang="ru-RU" dirty="0">
                <a:solidFill>
                  <a:srgbClr val="1F82A1"/>
                </a:solidFill>
              </a:rPr>
            </a:br>
            <a:r>
              <a:rPr lang="ru-RU" dirty="0">
                <a:solidFill>
                  <a:srgbClr val="1F82A1"/>
                </a:solidFill>
              </a:rPr>
              <a:t>особая </a:t>
            </a:r>
            <a:r>
              <a:rPr lang="ru-RU" dirty="0" err="1">
                <a:solidFill>
                  <a:srgbClr val="1F82A1"/>
                </a:solidFill>
              </a:rPr>
              <a:t>фишинговая</a:t>
            </a:r>
            <a:r>
              <a:rPr lang="ru-RU" dirty="0">
                <a:solidFill>
                  <a:srgbClr val="1F82A1"/>
                </a:solidFill>
              </a:rPr>
              <a:t> атака, специально </a:t>
            </a:r>
            <a:br>
              <a:rPr lang="ru-RU" dirty="0">
                <a:solidFill>
                  <a:srgbClr val="1F82A1"/>
                </a:solidFill>
              </a:rPr>
            </a:br>
            <a:r>
              <a:rPr lang="ru-RU" dirty="0">
                <a:solidFill>
                  <a:srgbClr val="1F82A1"/>
                </a:solidFill>
              </a:rPr>
              <a:t>направленная на руководителей высокого </a:t>
            </a:r>
            <a:br>
              <a:rPr lang="ru-RU" dirty="0">
                <a:solidFill>
                  <a:srgbClr val="1F82A1"/>
                </a:solidFill>
              </a:rPr>
            </a:br>
            <a:r>
              <a:rPr lang="ru-RU" dirty="0">
                <a:solidFill>
                  <a:srgbClr val="1F82A1"/>
                </a:solidFill>
              </a:rPr>
              <a:t>и высшего звеньев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90699" y="5364807"/>
            <a:ext cx="67214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1F82A1"/>
                </a:solidFill>
              </a:rPr>
              <a:t>По данным РТ, </a:t>
            </a:r>
            <a:r>
              <a:rPr lang="ru-RU" dirty="0" smtClean="0">
                <a:solidFill>
                  <a:srgbClr val="1F82A1"/>
                </a:solidFill>
              </a:rPr>
              <a:t/>
            </a:r>
            <a:br>
              <a:rPr lang="ru-RU" dirty="0" smtClean="0">
                <a:solidFill>
                  <a:srgbClr val="1F82A1"/>
                </a:solidFill>
              </a:rPr>
            </a:br>
            <a:r>
              <a:rPr lang="ru-RU" dirty="0" smtClean="0">
                <a:solidFill>
                  <a:srgbClr val="1F82A1"/>
                </a:solidFill>
              </a:rPr>
              <a:t>87</a:t>
            </a:r>
            <a:r>
              <a:rPr lang="ru-RU" dirty="0">
                <a:solidFill>
                  <a:srgbClr val="1F82A1"/>
                </a:solidFill>
              </a:rPr>
              <a:t>% APT-группировок, атакующих российские госучреждения, </a:t>
            </a:r>
            <a:r>
              <a:rPr lang="ru-RU" b="1" dirty="0">
                <a:solidFill>
                  <a:srgbClr val="1F82A1"/>
                </a:solidFill>
              </a:rPr>
              <a:t>начинают атаки с </a:t>
            </a:r>
            <a:r>
              <a:rPr lang="ru-RU" b="1" dirty="0">
                <a:solidFill>
                  <a:srgbClr val="E4620A"/>
                </a:solidFill>
              </a:rPr>
              <a:t>целенаправленного </a:t>
            </a:r>
            <a:r>
              <a:rPr lang="ru-RU" b="1" dirty="0" err="1">
                <a:solidFill>
                  <a:srgbClr val="E4620A"/>
                </a:solidFill>
              </a:rPr>
              <a:t>фишинга</a:t>
            </a:r>
            <a:r>
              <a:rPr lang="ru-RU" dirty="0">
                <a:solidFill>
                  <a:srgbClr val="1F82A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97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693"/>
            <a:ext cx="3844552" cy="96316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47726" y="341889"/>
            <a:ext cx="9595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A6F8A"/>
                </a:solidFill>
              </a:rPr>
              <a:t>Деструктивные элементы</a:t>
            </a:r>
          </a:p>
        </p:txBody>
      </p:sp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-200025" y="-145282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667"/>
          </a:p>
        </p:txBody>
      </p:sp>
      <p:sp>
        <p:nvSpPr>
          <p:cNvPr id="2" name="Прямоугольник 1"/>
          <p:cNvSpPr/>
          <p:nvPr/>
        </p:nvSpPr>
        <p:spPr>
          <a:xfrm>
            <a:off x="278347" y="1404367"/>
            <a:ext cx="12889432" cy="586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1F82A1"/>
                </a:solidFill>
              </a:rPr>
              <a:t>29.11.2019</a:t>
            </a:r>
            <a:r>
              <a:rPr lang="ru-RU" sz="1600" dirty="0">
                <a:solidFill>
                  <a:srgbClr val="1F82A1"/>
                </a:solidFill>
              </a:rPr>
              <a:t>. </a:t>
            </a:r>
          </a:p>
          <a:p>
            <a:pPr algn="just"/>
            <a:r>
              <a:rPr lang="ru-RU" sz="2400" dirty="0">
                <a:solidFill>
                  <a:srgbClr val="1F82A1"/>
                </a:solidFill>
              </a:rPr>
              <a:t>Специалисты компании </a:t>
            </a:r>
            <a:r>
              <a:rPr lang="ru-RU" sz="2400" dirty="0" err="1">
                <a:solidFill>
                  <a:srgbClr val="1F82A1"/>
                </a:solidFill>
              </a:rPr>
              <a:t>Group</a:t>
            </a:r>
            <a:r>
              <a:rPr lang="ru-RU" sz="2400" dirty="0">
                <a:solidFill>
                  <a:srgbClr val="1F82A1"/>
                </a:solidFill>
              </a:rPr>
              <a:t>-IB в 2019 году выявили </a:t>
            </a:r>
            <a:r>
              <a:rPr lang="ru-RU" sz="2400" b="1" dirty="0">
                <a:solidFill>
                  <a:srgbClr val="E4620A"/>
                </a:solidFill>
              </a:rPr>
              <a:t>38 атакующих хакерских группировок, за которыми стояли государства</a:t>
            </a:r>
            <a:r>
              <a:rPr lang="ru-RU" sz="2400" dirty="0">
                <a:solidFill>
                  <a:srgbClr val="1F82A1"/>
                </a:solidFill>
              </a:rPr>
              <a:t>, а 2019 год стал годом открытых военных </a:t>
            </a:r>
            <a:r>
              <a:rPr lang="ru-RU" sz="2400" dirty="0" err="1">
                <a:solidFill>
                  <a:srgbClr val="1F82A1"/>
                </a:solidFill>
              </a:rPr>
              <a:t>киберопераций</a:t>
            </a:r>
            <a:r>
              <a:rPr lang="ru-RU" sz="2400" dirty="0">
                <a:solidFill>
                  <a:srgbClr val="1F82A1"/>
                </a:solidFill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</a:rPr>
              <a:t>Объекты </a:t>
            </a:r>
            <a:r>
              <a:rPr lang="ru-RU" sz="2400" b="1" dirty="0">
                <a:solidFill>
                  <a:srgbClr val="C00000"/>
                </a:solidFill>
              </a:rPr>
              <a:t>критической инфраструктуры </a:t>
            </a:r>
            <a:r>
              <a:rPr lang="ru-RU" sz="2400" b="1" dirty="0">
                <a:solidFill>
                  <a:srgbClr val="1F82A1"/>
                </a:solidFill>
              </a:rPr>
              <a:t>многих стран на сегодняшний день </a:t>
            </a:r>
            <a:r>
              <a:rPr lang="ru-RU" sz="2400" b="1" dirty="0">
                <a:solidFill>
                  <a:srgbClr val="C00000"/>
                </a:solidFill>
              </a:rPr>
              <a:t>уже скомпрометированы.</a:t>
            </a:r>
          </a:p>
          <a:p>
            <a:endParaRPr lang="ru-RU" sz="1067" dirty="0"/>
          </a:p>
          <a:p>
            <a:pPr algn="r"/>
            <a:r>
              <a:rPr lang="en-US" sz="1400" dirty="0"/>
              <a:t>https://www.anti-malware.ru/news/2019-11-29-1447/31430</a:t>
            </a:r>
            <a:endParaRPr lang="ru-RU" sz="1400" dirty="0"/>
          </a:p>
          <a:p>
            <a:pPr algn="r"/>
            <a:endParaRPr lang="ru-RU" sz="1600" dirty="0"/>
          </a:p>
          <a:p>
            <a:r>
              <a:rPr lang="ru-RU" sz="1600" dirty="0" smtClean="0">
                <a:solidFill>
                  <a:srgbClr val="1F82A1"/>
                </a:solidFill>
              </a:rPr>
              <a:t>14.08.2020</a:t>
            </a:r>
            <a:endParaRPr lang="ru-RU" sz="1600" dirty="0">
              <a:solidFill>
                <a:srgbClr val="1F82A1"/>
              </a:solidFill>
            </a:endParaRPr>
          </a:p>
          <a:p>
            <a:r>
              <a:rPr lang="ru-RU" sz="2400" dirty="0">
                <a:solidFill>
                  <a:srgbClr val="1F82A1"/>
                </a:solidFill>
              </a:rPr>
              <a:t>Хакерская группировка атакует банки и </a:t>
            </a:r>
            <a:r>
              <a:rPr lang="ru-RU" sz="2400" b="1" dirty="0">
                <a:solidFill>
                  <a:srgbClr val="E4620A"/>
                </a:solidFill>
              </a:rPr>
              <a:t>энергетические компании.</a:t>
            </a:r>
          </a:p>
          <a:p>
            <a:endParaRPr lang="ru-RU" sz="1600" dirty="0"/>
          </a:p>
          <a:p>
            <a:pPr algn="r"/>
            <a:r>
              <a:rPr lang="en-US" sz="1200" dirty="0"/>
              <a:t>https://www.securitylab.ru/news/511161.php</a:t>
            </a:r>
            <a:endParaRPr lang="ru-RU" sz="1200" dirty="0"/>
          </a:p>
          <a:p>
            <a:pPr algn="r"/>
            <a:endParaRPr lang="ru-RU" sz="1600" dirty="0"/>
          </a:p>
          <a:p>
            <a:pPr algn="just"/>
            <a:r>
              <a:rPr lang="ru-RU" sz="1600" dirty="0">
                <a:solidFill>
                  <a:srgbClr val="1F82A1"/>
                </a:solidFill>
              </a:rPr>
              <a:t>2</a:t>
            </a:r>
            <a:r>
              <a:rPr lang="en-US" sz="1600" dirty="0">
                <a:solidFill>
                  <a:srgbClr val="1F82A1"/>
                </a:solidFill>
              </a:rPr>
              <a:t>1</a:t>
            </a:r>
            <a:r>
              <a:rPr lang="ru-RU" sz="1600" dirty="0">
                <a:solidFill>
                  <a:srgbClr val="1F82A1"/>
                </a:solidFill>
              </a:rPr>
              <a:t>.</a:t>
            </a:r>
            <a:r>
              <a:rPr lang="en-US" sz="1600" dirty="0">
                <a:solidFill>
                  <a:srgbClr val="1F82A1"/>
                </a:solidFill>
              </a:rPr>
              <a:t>08</a:t>
            </a:r>
            <a:r>
              <a:rPr lang="ru-RU" sz="1600" dirty="0">
                <a:solidFill>
                  <a:srgbClr val="1F82A1"/>
                </a:solidFill>
              </a:rPr>
              <a:t>.20</a:t>
            </a:r>
            <a:r>
              <a:rPr lang="en-US" sz="1600" dirty="0">
                <a:solidFill>
                  <a:srgbClr val="1F82A1"/>
                </a:solidFill>
              </a:rPr>
              <a:t>20</a:t>
            </a:r>
            <a:r>
              <a:rPr lang="ru-RU" sz="1600" dirty="0">
                <a:solidFill>
                  <a:srgbClr val="1F82A1"/>
                </a:solidFill>
              </a:rPr>
              <a:t>.</a:t>
            </a:r>
          </a:p>
          <a:p>
            <a:pPr algn="just"/>
            <a:r>
              <a:rPr lang="ru-RU" sz="2400" b="1" dirty="0">
                <a:solidFill>
                  <a:srgbClr val="E4620A"/>
                </a:solidFill>
              </a:rPr>
              <a:t>Более 70% </a:t>
            </a:r>
            <a:r>
              <a:rPr lang="ru-RU" sz="2400" dirty="0">
                <a:solidFill>
                  <a:srgbClr val="1F82A1"/>
                </a:solidFill>
              </a:rPr>
              <a:t>уязвимостей в АСУ ТП могут быть </a:t>
            </a:r>
            <a:r>
              <a:rPr lang="ru-RU" sz="2400" dirty="0" err="1">
                <a:solidFill>
                  <a:srgbClr val="1F82A1"/>
                </a:solidFill>
              </a:rPr>
              <a:t>проэксплуатированы</a:t>
            </a:r>
            <a:r>
              <a:rPr lang="ru-RU" sz="2400" dirty="0">
                <a:solidFill>
                  <a:srgbClr val="1F82A1"/>
                </a:solidFill>
              </a:rPr>
              <a:t> удаленно</a:t>
            </a:r>
            <a:r>
              <a:rPr lang="en-US" sz="2400" dirty="0">
                <a:solidFill>
                  <a:srgbClr val="1F82A1"/>
                </a:solidFill>
              </a:rPr>
              <a:t>.</a:t>
            </a:r>
          </a:p>
          <a:p>
            <a:pPr algn="just"/>
            <a:endParaRPr lang="ru-RU" sz="1067" dirty="0"/>
          </a:p>
          <a:p>
            <a:pPr algn="r"/>
            <a:r>
              <a:rPr lang="en-US" sz="1200" dirty="0"/>
              <a:t>http://www.itsec.ru/news/bolee-70-uyazvimostey-v-asu-tp-mogut-bit-proexpluatirovani-udalionno</a:t>
            </a:r>
            <a:endParaRPr lang="ru-RU" sz="1200" dirty="0"/>
          </a:p>
          <a:p>
            <a:pPr algn="r"/>
            <a:endParaRPr lang="ru-RU" sz="1600" dirty="0" smtClean="0"/>
          </a:p>
          <a:p>
            <a:pPr lvl="0"/>
            <a:r>
              <a:rPr lang="ru-RU" sz="1600" dirty="0">
                <a:solidFill>
                  <a:srgbClr val="1A6F8A"/>
                </a:solidFill>
              </a:rPr>
              <a:t>26</a:t>
            </a:r>
            <a:r>
              <a:rPr lang="en-US" sz="1600" dirty="0">
                <a:solidFill>
                  <a:srgbClr val="1A6F8A"/>
                </a:solidFill>
              </a:rPr>
              <a:t>.02.</a:t>
            </a:r>
            <a:r>
              <a:rPr lang="ru-RU" sz="1600" dirty="0">
                <a:solidFill>
                  <a:srgbClr val="1A6F8A"/>
                </a:solidFill>
              </a:rPr>
              <a:t>2021</a:t>
            </a:r>
            <a:endParaRPr lang="en-US" sz="1600" dirty="0">
              <a:solidFill>
                <a:srgbClr val="1A6F8A"/>
              </a:solidFill>
            </a:endParaRPr>
          </a:p>
          <a:p>
            <a:pPr lvl="0"/>
            <a:r>
              <a:rPr lang="ru-RU" sz="2400" dirty="0">
                <a:solidFill>
                  <a:srgbClr val="1F82A1"/>
                </a:solidFill>
              </a:rPr>
              <a:t>В 2020 году появились четыре новые группировки, атаковавшие АСУ</a:t>
            </a:r>
            <a:r>
              <a:rPr lang="en-US" sz="2400" dirty="0">
                <a:solidFill>
                  <a:srgbClr val="1F82A1"/>
                </a:solidFill>
              </a:rPr>
              <a:t> </a:t>
            </a:r>
            <a:r>
              <a:rPr lang="ru-RU" sz="2400" dirty="0" smtClean="0">
                <a:solidFill>
                  <a:srgbClr val="1F82A1"/>
                </a:solidFill>
              </a:rPr>
              <a:t>ТП.</a:t>
            </a:r>
            <a:endParaRPr lang="ru-RU" sz="2400" dirty="0">
              <a:solidFill>
                <a:srgbClr val="1F82A1"/>
              </a:solidFill>
            </a:endParaRPr>
          </a:p>
          <a:p>
            <a:pPr lvl="0"/>
            <a:endParaRPr lang="ru-RU" sz="800" dirty="0">
              <a:solidFill>
                <a:srgbClr val="1F82A1"/>
              </a:solidFill>
            </a:endParaRPr>
          </a:p>
          <a:p>
            <a:pPr lvl="0" algn="r"/>
            <a:r>
              <a:rPr lang="en-US" sz="1200" dirty="0">
                <a:solidFill>
                  <a:srgbClr val="002060"/>
                </a:solidFill>
                <a:latin typeface="GraphikCy"/>
              </a:rPr>
              <a:t>https://</a:t>
            </a:r>
            <a:r>
              <a:rPr lang="en-US" sz="1200" dirty="0" smtClean="0">
                <a:solidFill>
                  <a:srgbClr val="002060"/>
                </a:solidFill>
                <a:latin typeface="GraphikCy"/>
              </a:rPr>
              <a:t>www.securitylab.ru/news/516963.php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313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15" y="180231"/>
            <a:ext cx="3844552" cy="96316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769147" y="369427"/>
            <a:ext cx="9595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F82A1"/>
                </a:solidFill>
              </a:rPr>
              <a:t>Специальные службы</a:t>
            </a:r>
          </a:p>
        </p:txBody>
      </p:sp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-200025" y="-145282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667"/>
          </a:p>
        </p:txBody>
      </p:sp>
      <p:sp>
        <p:nvSpPr>
          <p:cNvPr id="8" name="Прямоугольник 7"/>
          <p:cNvSpPr/>
          <p:nvPr/>
        </p:nvSpPr>
        <p:spPr>
          <a:xfrm>
            <a:off x="744811" y="1525789"/>
            <a:ext cx="120973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ru-RU" b="1" dirty="0">
                <a:solidFill>
                  <a:srgbClr val="1F82A1"/>
                </a:solidFill>
              </a:rPr>
              <a:t>Внутренняя организационная структура Центра по </a:t>
            </a:r>
            <a:r>
              <a:rPr lang="ru-RU" b="1" dirty="0" err="1">
                <a:solidFill>
                  <a:srgbClr val="1F82A1"/>
                </a:solidFill>
              </a:rPr>
              <a:t>киберразведке</a:t>
            </a:r>
            <a:r>
              <a:rPr lang="ru-RU" b="1" dirty="0">
                <a:solidFill>
                  <a:srgbClr val="1F82A1"/>
                </a:solidFill>
              </a:rPr>
              <a:t> </a:t>
            </a:r>
            <a:br>
              <a:rPr lang="ru-RU" b="1" dirty="0">
                <a:solidFill>
                  <a:srgbClr val="1F82A1"/>
                </a:solidFill>
              </a:rPr>
            </a:br>
            <a:r>
              <a:rPr lang="ru-RU" b="1" dirty="0">
                <a:solidFill>
                  <a:srgbClr val="1F82A1"/>
                </a:solidFill>
              </a:rPr>
              <a:t>ЦРУ, включает, как минимум, пять подразделений:</a:t>
            </a:r>
          </a:p>
          <a:p>
            <a:pPr marL="457177" indent="-457177">
              <a:spcAft>
                <a:spcPts val="1600"/>
              </a:spcAft>
              <a:buFontTx/>
              <a:buChar char="‒"/>
            </a:pPr>
            <a:r>
              <a:rPr lang="ru-RU" b="1" dirty="0">
                <a:solidFill>
                  <a:srgbClr val="1F82A1"/>
                </a:solidFill>
              </a:rPr>
              <a:t>группа инженерных разработок </a:t>
            </a:r>
            <a:r>
              <a:rPr lang="ru-RU" dirty="0">
                <a:solidFill>
                  <a:srgbClr val="1F82A1"/>
                </a:solidFill>
              </a:rPr>
              <a:t>(</a:t>
            </a:r>
            <a:r>
              <a:rPr lang="ru-RU" dirty="0" err="1">
                <a:solidFill>
                  <a:srgbClr val="1F82A1"/>
                </a:solidFill>
              </a:rPr>
              <a:t>Engineering</a:t>
            </a:r>
            <a:r>
              <a:rPr lang="ru-RU" dirty="0">
                <a:solidFill>
                  <a:srgbClr val="1F82A1"/>
                </a:solidFill>
              </a:rPr>
              <a:t> </a:t>
            </a:r>
            <a:r>
              <a:rPr lang="ru-RU" dirty="0" err="1">
                <a:solidFill>
                  <a:srgbClr val="1F82A1"/>
                </a:solidFill>
              </a:rPr>
              <a:t>Development</a:t>
            </a:r>
            <a:r>
              <a:rPr lang="ru-RU" dirty="0">
                <a:solidFill>
                  <a:srgbClr val="1F82A1"/>
                </a:solidFill>
              </a:rPr>
              <a:t> </a:t>
            </a:r>
            <a:r>
              <a:rPr lang="ru-RU" dirty="0" err="1">
                <a:solidFill>
                  <a:srgbClr val="1F82A1"/>
                </a:solidFill>
              </a:rPr>
              <a:t>Group</a:t>
            </a:r>
            <a:r>
              <a:rPr lang="ru-RU" dirty="0">
                <a:solidFill>
                  <a:srgbClr val="1F82A1"/>
                </a:solidFill>
              </a:rPr>
              <a:t>, </a:t>
            </a:r>
            <a:r>
              <a:rPr lang="ru-RU" dirty="0" smtClean="0">
                <a:solidFill>
                  <a:srgbClr val="1F82A1"/>
                </a:solidFill>
              </a:rPr>
              <a:t>EDG</a:t>
            </a:r>
            <a:r>
              <a:rPr lang="ru-RU" dirty="0">
                <a:solidFill>
                  <a:srgbClr val="1F82A1"/>
                </a:solidFill>
              </a:rPr>
              <a:t>) создает </a:t>
            </a:r>
            <a:r>
              <a:rPr lang="ru-RU" dirty="0" smtClean="0">
                <a:solidFill>
                  <a:srgbClr val="1F82A1"/>
                </a:solidFill>
              </a:rPr>
              <a:t/>
            </a:r>
            <a:br>
              <a:rPr lang="ru-RU" dirty="0" smtClean="0">
                <a:solidFill>
                  <a:srgbClr val="1F82A1"/>
                </a:solidFill>
              </a:rPr>
            </a:br>
            <a:r>
              <a:rPr lang="ru-RU" dirty="0" smtClean="0">
                <a:solidFill>
                  <a:srgbClr val="1F82A1"/>
                </a:solidFill>
              </a:rPr>
              <a:t>и </a:t>
            </a:r>
            <a:r>
              <a:rPr lang="ru-RU" dirty="0">
                <a:solidFill>
                  <a:srgbClr val="1F82A1"/>
                </a:solidFill>
              </a:rPr>
              <a:t>тестирует </a:t>
            </a:r>
            <a:r>
              <a:rPr lang="ru-RU" dirty="0" err="1">
                <a:solidFill>
                  <a:srgbClr val="1F82A1"/>
                </a:solidFill>
              </a:rPr>
              <a:t>бэкдоры</a:t>
            </a:r>
            <a:r>
              <a:rPr lang="ru-RU" dirty="0">
                <a:solidFill>
                  <a:srgbClr val="1F82A1"/>
                </a:solidFill>
              </a:rPr>
              <a:t>, </a:t>
            </a:r>
            <a:r>
              <a:rPr lang="ru-RU" dirty="0" err="1">
                <a:solidFill>
                  <a:srgbClr val="1F82A1"/>
                </a:solidFill>
              </a:rPr>
              <a:t>эксплоиты</a:t>
            </a:r>
            <a:r>
              <a:rPr lang="ru-RU" dirty="0">
                <a:solidFill>
                  <a:srgbClr val="1F82A1"/>
                </a:solidFill>
              </a:rPr>
              <a:t>, трояны и вирусы;</a:t>
            </a:r>
          </a:p>
          <a:p>
            <a:pPr marL="457177" indent="-457177">
              <a:spcAft>
                <a:spcPts val="1600"/>
              </a:spcAft>
              <a:buFontTx/>
              <a:buChar char="‒"/>
            </a:pPr>
            <a:r>
              <a:rPr lang="ru-RU" b="1" dirty="0">
                <a:solidFill>
                  <a:srgbClr val="1F82A1"/>
                </a:solidFill>
              </a:rPr>
              <a:t>отдел мобильных устройств </a:t>
            </a:r>
            <a:r>
              <a:rPr lang="ru-RU" dirty="0">
                <a:solidFill>
                  <a:srgbClr val="1F82A1"/>
                </a:solidFill>
              </a:rPr>
              <a:t>(</a:t>
            </a:r>
            <a:r>
              <a:rPr lang="ru-RU" dirty="0" err="1">
                <a:solidFill>
                  <a:srgbClr val="1F82A1"/>
                </a:solidFill>
              </a:rPr>
              <a:t>Mobile</a:t>
            </a:r>
            <a:r>
              <a:rPr lang="ru-RU" dirty="0">
                <a:solidFill>
                  <a:srgbClr val="1F82A1"/>
                </a:solidFill>
              </a:rPr>
              <a:t> </a:t>
            </a:r>
            <a:r>
              <a:rPr lang="ru-RU" dirty="0" err="1">
                <a:solidFill>
                  <a:srgbClr val="1F82A1"/>
                </a:solidFill>
              </a:rPr>
              <a:t>Devices</a:t>
            </a:r>
            <a:r>
              <a:rPr lang="ru-RU" dirty="0">
                <a:solidFill>
                  <a:srgbClr val="1F82A1"/>
                </a:solidFill>
              </a:rPr>
              <a:t> </a:t>
            </a:r>
            <a:r>
              <a:rPr lang="ru-RU" dirty="0" err="1">
                <a:solidFill>
                  <a:srgbClr val="1F82A1"/>
                </a:solidFill>
              </a:rPr>
              <a:t>Branch</a:t>
            </a:r>
            <a:r>
              <a:rPr lang="ru-RU" dirty="0">
                <a:solidFill>
                  <a:srgbClr val="1F82A1"/>
                </a:solidFill>
              </a:rPr>
              <a:t>, MDB) занимается поиском уязвимостей в операционных системах </a:t>
            </a:r>
            <a:r>
              <a:rPr lang="ru-RU" dirty="0" err="1">
                <a:solidFill>
                  <a:srgbClr val="1F82A1"/>
                </a:solidFill>
              </a:rPr>
              <a:t>Android</a:t>
            </a:r>
            <a:r>
              <a:rPr lang="ru-RU" dirty="0">
                <a:solidFill>
                  <a:srgbClr val="1F82A1"/>
                </a:solidFill>
              </a:rPr>
              <a:t>, </a:t>
            </a:r>
            <a:r>
              <a:rPr lang="ru-RU" dirty="0" err="1">
                <a:solidFill>
                  <a:srgbClr val="1F82A1"/>
                </a:solidFill>
              </a:rPr>
              <a:t>iOS</a:t>
            </a:r>
            <a:r>
              <a:rPr lang="ru-RU" dirty="0">
                <a:solidFill>
                  <a:srgbClr val="1F82A1"/>
                </a:solidFill>
              </a:rPr>
              <a:t> и </a:t>
            </a:r>
            <a:r>
              <a:rPr lang="ru-RU" dirty="0" err="1">
                <a:solidFill>
                  <a:srgbClr val="1F82A1"/>
                </a:solidFill>
              </a:rPr>
              <a:t>Windows</a:t>
            </a:r>
            <a:r>
              <a:rPr lang="ru-RU" dirty="0">
                <a:solidFill>
                  <a:srgbClr val="1F82A1"/>
                </a:solidFill>
              </a:rPr>
              <a:t>;</a:t>
            </a:r>
          </a:p>
          <a:p>
            <a:pPr marL="457177" indent="-457177">
              <a:spcAft>
                <a:spcPts val="1600"/>
              </a:spcAft>
              <a:buFontTx/>
              <a:buChar char="‒"/>
            </a:pPr>
            <a:r>
              <a:rPr lang="ru-RU" b="1" dirty="0">
                <a:solidFill>
                  <a:srgbClr val="1F82A1"/>
                </a:solidFill>
              </a:rPr>
              <a:t>отдел интегрированных устройств </a:t>
            </a:r>
            <a:r>
              <a:rPr lang="ru-RU" dirty="0">
                <a:solidFill>
                  <a:srgbClr val="1F82A1"/>
                </a:solidFill>
              </a:rPr>
              <a:t>(</a:t>
            </a:r>
            <a:r>
              <a:rPr lang="ru-RU" dirty="0" err="1">
                <a:solidFill>
                  <a:srgbClr val="1F82A1"/>
                </a:solidFill>
              </a:rPr>
              <a:t>Embedded</a:t>
            </a:r>
            <a:r>
              <a:rPr lang="ru-RU" dirty="0">
                <a:solidFill>
                  <a:srgbClr val="1F82A1"/>
                </a:solidFill>
              </a:rPr>
              <a:t> </a:t>
            </a:r>
            <a:r>
              <a:rPr lang="ru-RU" dirty="0" err="1">
                <a:solidFill>
                  <a:srgbClr val="1F82A1"/>
                </a:solidFill>
              </a:rPr>
              <a:t>Devices</a:t>
            </a:r>
            <a:r>
              <a:rPr lang="ru-RU" dirty="0">
                <a:solidFill>
                  <a:srgbClr val="1F82A1"/>
                </a:solidFill>
              </a:rPr>
              <a:t> </a:t>
            </a:r>
            <a:r>
              <a:rPr lang="ru-RU" dirty="0" err="1">
                <a:solidFill>
                  <a:srgbClr val="1F82A1"/>
                </a:solidFill>
              </a:rPr>
              <a:t>Branch</a:t>
            </a:r>
            <a:r>
              <a:rPr lang="ru-RU" dirty="0">
                <a:solidFill>
                  <a:srgbClr val="1F82A1"/>
                </a:solidFill>
              </a:rPr>
              <a:t>, EDB) разрабатывает механизмы взлома интернета вещей;</a:t>
            </a:r>
          </a:p>
          <a:p>
            <a:pPr marL="457177" indent="-457177">
              <a:spcAft>
                <a:spcPts val="1600"/>
              </a:spcAft>
              <a:buFontTx/>
              <a:buChar char="‒"/>
            </a:pPr>
            <a:r>
              <a:rPr lang="ru-RU" b="1" dirty="0">
                <a:solidFill>
                  <a:srgbClr val="1F82A1"/>
                </a:solidFill>
              </a:rPr>
              <a:t>отдел автоматизированных имплантатов </a:t>
            </a:r>
            <a:r>
              <a:rPr lang="ru-RU" dirty="0">
                <a:solidFill>
                  <a:srgbClr val="1F82A1"/>
                </a:solidFill>
              </a:rPr>
              <a:t>(</a:t>
            </a:r>
            <a:r>
              <a:rPr lang="ru-RU" dirty="0" err="1">
                <a:solidFill>
                  <a:srgbClr val="1F82A1"/>
                </a:solidFill>
              </a:rPr>
              <a:t>Automated</a:t>
            </a:r>
            <a:r>
              <a:rPr lang="ru-RU" dirty="0">
                <a:solidFill>
                  <a:srgbClr val="1F82A1"/>
                </a:solidFill>
              </a:rPr>
              <a:t> </a:t>
            </a:r>
            <a:r>
              <a:rPr lang="ru-RU" dirty="0" err="1">
                <a:solidFill>
                  <a:srgbClr val="1F82A1"/>
                </a:solidFill>
              </a:rPr>
              <a:t>Implant</a:t>
            </a:r>
            <a:r>
              <a:rPr lang="ru-RU" dirty="0">
                <a:solidFill>
                  <a:srgbClr val="1F82A1"/>
                </a:solidFill>
              </a:rPr>
              <a:t> </a:t>
            </a:r>
            <a:r>
              <a:rPr lang="ru-RU" dirty="0" err="1">
                <a:solidFill>
                  <a:srgbClr val="1F82A1"/>
                </a:solidFill>
              </a:rPr>
              <a:t>Branch</a:t>
            </a:r>
            <a:r>
              <a:rPr lang="ru-RU" dirty="0">
                <a:solidFill>
                  <a:srgbClr val="1F82A1"/>
                </a:solidFill>
              </a:rPr>
              <a:t>, AIB) разрабатывает атакующие системы для автоматического заражения вредоносными программами и контроля системы пользователей </a:t>
            </a:r>
            <a:r>
              <a:rPr lang="ru-RU" dirty="0" err="1">
                <a:solidFill>
                  <a:srgbClr val="1F82A1"/>
                </a:solidFill>
              </a:rPr>
              <a:t>Windows</a:t>
            </a:r>
            <a:r>
              <a:rPr lang="ru-RU" dirty="0">
                <a:solidFill>
                  <a:srgbClr val="1F82A1"/>
                </a:solidFill>
              </a:rPr>
              <a:t>, </a:t>
            </a:r>
            <a:r>
              <a:rPr lang="ru-RU" dirty="0" err="1">
                <a:solidFill>
                  <a:srgbClr val="1F82A1"/>
                </a:solidFill>
              </a:rPr>
              <a:t>Mac</a:t>
            </a:r>
            <a:r>
              <a:rPr lang="ru-RU" dirty="0">
                <a:solidFill>
                  <a:srgbClr val="1F82A1"/>
                </a:solidFill>
              </a:rPr>
              <a:t> OS X, </a:t>
            </a:r>
            <a:r>
              <a:rPr lang="ru-RU" dirty="0" err="1">
                <a:solidFill>
                  <a:srgbClr val="1F82A1"/>
                </a:solidFill>
              </a:rPr>
              <a:t>Solaris</a:t>
            </a:r>
            <a:r>
              <a:rPr lang="ru-RU" dirty="0">
                <a:solidFill>
                  <a:srgbClr val="1F82A1"/>
                </a:solidFill>
              </a:rPr>
              <a:t>, </a:t>
            </a:r>
            <a:r>
              <a:rPr lang="ru-RU" dirty="0" err="1">
                <a:solidFill>
                  <a:srgbClr val="1F82A1"/>
                </a:solidFill>
              </a:rPr>
              <a:t>Linux</a:t>
            </a:r>
            <a:r>
              <a:rPr lang="ru-RU" dirty="0">
                <a:solidFill>
                  <a:srgbClr val="1F82A1"/>
                </a:solidFill>
              </a:rPr>
              <a:t>;</a:t>
            </a:r>
          </a:p>
          <a:p>
            <a:pPr marL="457177" indent="-457177">
              <a:spcAft>
                <a:spcPts val="1600"/>
              </a:spcAft>
              <a:buFontTx/>
              <a:buChar char="‒"/>
            </a:pPr>
            <a:r>
              <a:rPr lang="ru-RU" b="1" dirty="0">
                <a:solidFill>
                  <a:srgbClr val="1F82A1"/>
                </a:solidFill>
              </a:rPr>
              <a:t>отдел сетевых устройств </a:t>
            </a:r>
            <a:r>
              <a:rPr lang="ru-RU" dirty="0">
                <a:solidFill>
                  <a:srgbClr val="1F82A1"/>
                </a:solidFill>
              </a:rPr>
              <a:t>(</a:t>
            </a:r>
            <a:r>
              <a:rPr lang="ru-RU" dirty="0" err="1">
                <a:solidFill>
                  <a:srgbClr val="1F82A1"/>
                </a:solidFill>
              </a:rPr>
              <a:t>Network</a:t>
            </a:r>
            <a:r>
              <a:rPr lang="ru-RU" dirty="0">
                <a:solidFill>
                  <a:srgbClr val="1F82A1"/>
                </a:solidFill>
              </a:rPr>
              <a:t> </a:t>
            </a:r>
            <a:r>
              <a:rPr lang="ru-RU" dirty="0" err="1">
                <a:solidFill>
                  <a:srgbClr val="1F82A1"/>
                </a:solidFill>
              </a:rPr>
              <a:t>Devices</a:t>
            </a:r>
            <a:r>
              <a:rPr lang="ru-RU" dirty="0">
                <a:solidFill>
                  <a:srgbClr val="1F82A1"/>
                </a:solidFill>
              </a:rPr>
              <a:t> </a:t>
            </a:r>
            <a:r>
              <a:rPr lang="ru-RU" dirty="0" err="1">
                <a:solidFill>
                  <a:srgbClr val="1F82A1"/>
                </a:solidFill>
              </a:rPr>
              <a:t>Branch</a:t>
            </a:r>
            <a:r>
              <a:rPr lang="ru-RU" dirty="0">
                <a:solidFill>
                  <a:srgbClr val="1F82A1"/>
                </a:solidFill>
              </a:rPr>
              <a:t>, NDB) занимается атаками на инфраструктуру интернета и веб-серверы.</a:t>
            </a:r>
          </a:p>
          <a:p>
            <a:pPr algn="r"/>
            <a:endParaRPr lang="ru-RU" sz="1200" dirty="0" smtClean="0">
              <a:solidFill>
                <a:srgbClr val="002060"/>
              </a:solidFill>
            </a:endParaRPr>
          </a:p>
          <a:p>
            <a:pPr algn="r"/>
            <a:r>
              <a:rPr lang="en-US" sz="1200" dirty="0" smtClean="0">
                <a:solidFill>
                  <a:srgbClr val="002060"/>
                </a:solidFill>
              </a:rPr>
              <a:t>https</a:t>
            </a:r>
            <a:r>
              <a:rPr lang="en-US" sz="1200" dirty="0">
                <a:solidFill>
                  <a:srgbClr val="002060"/>
                </a:solidFill>
              </a:rPr>
              <a:t>://www.infowatch.ru/resources/analytics/leaks-monitoring/17457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995" y="1557222"/>
            <a:ext cx="1344149" cy="13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15" y="180231"/>
            <a:ext cx="3844552" cy="96316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75566" y="369427"/>
            <a:ext cx="9567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82A1"/>
                </a:solidFill>
              </a:rPr>
              <a:t>Есть ли шанс…</a:t>
            </a:r>
            <a:endParaRPr lang="ru-RU" sz="3200" b="1" dirty="0">
              <a:solidFill>
                <a:srgbClr val="1F82A1"/>
              </a:solidFill>
            </a:endParaRPr>
          </a:p>
        </p:txBody>
      </p:sp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-200025" y="-145282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667"/>
          </a:p>
        </p:txBody>
      </p:sp>
      <p:sp>
        <p:nvSpPr>
          <p:cNvPr id="8" name="Прямоугольник 7"/>
          <p:cNvSpPr/>
          <p:nvPr/>
        </p:nvSpPr>
        <p:spPr>
          <a:xfrm>
            <a:off x="312763" y="1143398"/>
            <a:ext cx="12601400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ru-RU" sz="2800" b="1" dirty="0" smtClean="0">
                <a:solidFill>
                  <a:srgbClr val="1F82A1"/>
                </a:solidFill>
              </a:rPr>
              <a:t>Возможные варианты защиты:</a:t>
            </a:r>
            <a:endParaRPr lang="ru-RU" sz="2800" b="1" dirty="0">
              <a:solidFill>
                <a:srgbClr val="1F82A1"/>
              </a:solidFill>
            </a:endParaRPr>
          </a:p>
          <a:p>
            <a:pPr marL="457177" indent="-457177" algn="just">
              <a:spcAft>
                <a:spcPts val="600"/>
              </a:spcAft>
              <a:buFontTx/>
              <a:buChar char="‒"/>
            </a:pPr>
            <a:r>
              <a:rPr lang="ru-RU" b="1" dirty="0" smtClean="0">
                <a:solidFill>
                  <a:srgbClr val="E4620A"/>
                </a:solidFill>
              </a:rPr>
              <a:t>Законодательное запрещение </a:t>
            </a:r>
            <a:r>
              <a:rPr lang="ru-RU" dirty="0" smtClean="0">
                <a:solidFill>
                  <a:srgbClr val="1F82A1"/>
                </a:solidFill>
              </a:rPr>
              <a:t>продажи на территории РФ программного </a:t>
            </a:r>
            <a:r>
              <a:rPr lang="ru-RU" dirty="0" smtClean="0">
                <a:solidFill>
                  <a:srgbClr val="1F82A1"/>
                </a:solidFill>
              </a:rPr>
              <a:t>обеспечения </a:t>
            </a:r>
            <a:r>
              <a:rPr lang="ru-RU" dirty="0" smtClean="0">
                <a:solidFill>
                  <a:srgbClr val="1F82A1"/>
                </a:solidFill>
              </a:rPr>
              <a:t>и оборудования без возможности отключения сбора </a:t>
            </a:r>
            <a:r>
              <a:rPr lang="ru-RU" dirty="0" smtClean="0">
                <a:solidFill>
                  <a:srgbClr val="1F82A1"/>
                </a:solidFill>
              </a:rPr>
              <a:t>данных или телеметрии;</a:t>
            </a:r>
          </a:p>
          <a:p>
            <a:pPr marL="457177" indent="-457177" algn="just">
              <a:spcAft>
                <a:spcPts val="600"/>
              </a:spcAft>
              <a:buFontTx/>
              <a:buChar char="‒"/>
            </a:pPr>
            <a:r>
              <a:rPr lang="ru-RU" b="1" dirty="0" smtClean="0">
                <a:solidFill>
                  <a:srgbClr val="E4620A"/>
                </a:solidFill>
              </a:rPr>
              <a:t>Законодательный запрет </a:t>
            </a:r>
            <a:r>
              <a:rPr lang="ru-RU" dirty="0" smtClean="0">
                <a:solidFill>
                  <a:srgbClr val="1F82A1"/>
                </a:solidFill>
              </a:rPr>
              <a:t>на сбор </a:t>
            </a:r>
            <a:r>
              <a:rPr lang="ru-RU" b="1" dirty="0" smtClean="0">
                <a:solidFill>
                  <a:srgbClr val="1F82A1"/>
                </a:solidFill>
              </a:rPr>
              <a:t>«излишней» информации </a:t>
            </a:r>
            <a:r>
              <a:rPr lang="ru-RU" dirty="0" smtClean="0">
                <a:solidFill>
                  <a:srgbClr val="1F82A1"/>
                </a:solidFill>
              </a:rPr>
              <a:t>производителями программного и аппаратного обеспечения и владельцами информационных ресурсов; </a:t>
            </a:r>
          </a:p>
          <a:p>
            <a:pPr marL="457177" indent="-457177" algn="just">
              <a:spcAft>
                <a:spcPts val="600"/>
              </a:spcAft>
              <a:buFontTx/>
              <a:buChar char="‒"/>
            </a:pPr>
            <a:r>
              <a:rPr lang="ru-RU" dirty="0" smtClean="0">
                <a:solidFill>
                  <a:srgbClr val="1F82A1"/>
                </a:solidFill>
              </a:rPr>
              <a:t>Наверное</a:t>
            </a:r>
            <a:r>
              <a:rPr lang="ru-RU" dirty="0" smtClean="0">
                <a:solidFill>
                  <a:srgbClr val="1F82A1"/>
                </a:solidFill>
              </a:rPr>
              <a:t>, выделение отраслей, в которых запрещён сбор конфиденциальной информации производителями и разработчиками.</a:t>
            </a:r>
            <a:endParaRPr lang="ru-RU" dirty="0">
              <a:solidFill>
                <a:srgbClr val="1F82A1"/>
              </a:solidFill>
            </a:endParaRPr>
          </a:p>
          <a:p>
            <a:pPr marL="457177" indent="-457177" algn="just">
              <a:spcAft>
                <a:spcPts val="600"/>
              </a:spcAft>
              <a:buFontTx/>
              <a:buChar char="‒"/>
            </a:pPr>
            <a:r>
              <a:rPr lang="ru-RU" dirty="0" smtClean="0">
                <a:solidFill>
                  <a:srgbClr val="1F82A1"/>
                </a:solidFill>
              </a:rPr>
              <a:t>Организация</a:t>
            </a:r>
            <a:r>
              <a:rPr lang="ru-RU" b="1" dirty="0" smtClean="0">
                <a:solidFill>
                  <a:srgbClr val="1F82A1"/>
                </a:solidFill>
              </a:rPr>
              <a:t> единой точки выхода в Интернет </a:t>
            </a:r>
            <a:r>
              <a:rPr lang="ru-RU" dirty="0" smtClean="0">
                <a:solidFill>
                  <a:srgbClr val="1F82A1"/>
                </a:solidFill>
              </a:rPr>
              <a:t>для подразделений одной организаций/компании (например, для </a:t>
            </a:r>
            <a:r>
              <a:rPr lang="ru-RU" b="1" dirty="0" smtClean="0">
                <a:solidFill>
                  <a:srgbClr val="E4620A"/>
                </a:solidFill>
              </a:rPr>
              <a:t>предприятий ОПК</a:t>
            </a:r>
            <a:r>
              <a:rPr lang="ru-RU" dirty="0" smtClean="0">
                <a:solidFill>
                  <a:srgbClr val="1F82A1"/>
                </a:solidFill>
              </a:rPr>
              <a:t>);</a:t>
            </a:r>
          </a:p>
          <a:p>
            <a:pPr marL="457177" indent="-457177" algn="just">
              <a:spcAft>
                <a:spcPts val="600"/>
              </a:spcAft>
              <a:buFontTx/>
              <a:buChar char="‒"/>
            </a:pPr>
            <a:r>
              <a:rPr lang="ru-RU" dirty="0" smtClean="0">
                <a:solidFill>
                  <a:srgbClr val="1F82A1"/>
                </a:solidFill>
              </a:rPr>
              <a:t>Централизованная поставка ПО и оборудования для дочерних подразделений одной компании;</a:t>
            </a:r>
            <a:endParaRPr lang="ru-RU" dirty="0">
              <a:solidFill>
                <a:srgbClr val="1F82A1"/>
              </a:solidFill>
            </a:endParaRPr>
          </a:p>
          <a:p>
            <a:pPr marL="457177" indent="-457177" algn="just">
              <a:spcAft>
                <a:spcPts val="600"/>
              </a:spcAft>
              <a:buFontTx/>
              <a:buChar char="‒"/>
            </a:pPr>
            <a:r>
              <a:rPr lang="ru-RU" dirty="0" smtClean="0">
                <a:solidFill>
                  <a:srgbClr val="1F82A1"/>
                </a:solidFill>
              </a:rPr>
              <a:t>Использование</a:t>
            </a:r>
            <a:r>
              <a:rPr lang="ru-RU" b="1" dirty="0" smtClean="0">
                <a:solidFill>
                  <a:srgbClr val="1F82A1"/>
                </a:solidFill>
              </a:rPr>
              <a:t> отечественных ИТ сервисов, в </a:t>
            </a:r>
            <a:r>
              <a:rPr lang="ru-RU" b="1" dirty="0" err="1" smtClean="0">
                <a:solidFill>
                  <a:srgbClr val="1F82A1"/>
                </a:solidFill>
              </a:rPr>
              <a:t>т.ч</a:t>
            </a:r>
            <a:r>
              <a:rPr lang="ru-RU" b="1" dirty="0" smtClean="0">
                <a:solidFill>
                  <a:srgbClr val="1F82A1"/>
                </a:solidFill>
              </a:rPr>
              <a:t>. аналитики</a:t>
            </a:r>
            <a:r>
              <a:rPr lang="ru-RU" dirty="0" smtClean="0">
                <a:solidFill>
                  <a:srgbClr val="1F82A1"/>
                </a:solidFill>
              </a:rPr>
              <a:t>/</a:t>
            </a:r>
            <a:r>
              <a:rPr lang="ru-RU" b="1" dirty="0" smtClean="0">
                <a:solidFill>
                  <a:srgbClr val="E4620A"/>
                </a:solidFill>
              </a:rPr>
              <a:t>запрет</a:t>
            </a:r>
            <a:r>
              <a:rPr lang="ru-RU" dirty="0" smtClean="0">
                <a:solidFill>
                  <a:srgbClr val="1F82A1"/>
                </a:solidFill>
              </a:rPr>
              <a:t> использования сервисов иностранных компаний;</a:t>
            </a:r>
            <a:endParaRPr lang="ru-RU" dirty="0">
              <a:solidFill>
                <a:srgbClr val="1F82A1"/>
              </a:solidFill>
            </a:endParaRPr>
          </a:p>
          <a:p>
            <a:pPr marL="457177" indent="-457177" algn="just">
              <a:spcAft>
                <a:spcPts val="600"/>
              </a:spcAft>
              <a:buFontTx/>
              <a:buChar char="‒"/>
            </a:pPr>
            <a:r>
              <a:rPr lang="ru-RU" dirty="0" smtClean="0">
                <a:solidFill>
                  <a:srgbClr val="1F82A1"/>
                </a:solidFill>
              </a:rPr>
              <a:t>Использование </a:t>
            </a:r>
            <a:r>
              <a:rPr lang="ru-RU" dirty="0" smtClean="0">
                <a:solidFill>
                  <a:srgbClr val="1F82A1"/>
                </a:solidFill>
              </a:rPr>
              <a:t>в организациях </a:t>
            </a:r>
            <a:r>
              <a:rPr lang="ru-RU" dirty="0" smtClean="0">
                <a:solidFill>
                  <a:srgbClr val="1F82A1"/>
                </a:solidFill>
              </a:rPr>
              <a:t>и работниками программных и технических средств, </a:t>
            </a:r>
            <a:r>
              <a:rPr lang="ru-RU" b="1" dirty="0" smtClean="0">
                <a:solidFill>
                  <a:srgbClr val="1F82A1"/>
                </a:solidFill>
              </a:rPr>
              <a:t>блокирующих </a:t>
            </a:r>
            <a:r>
              <a:rPr lang="ru-RU" b="1" dirty="0" smtClean="0">
                <a:solidFill>
                  <a:srgbClr val="1F82A1"/>
                </a:solidFill>
              </a:rPr>
              <a:t>«излишний» сбор информации</a:t>
            </a:r>
            <a:r>
              <a:rPr lang="ru-RU" dirty="0" smtClean="0">
                <a:solidFill>
                  <a:srgbClr val="1F82A1"/>
                </a:solidFill>
              </a:rPr>
              <a:t>;</a:t>
            </a:r>
            <a:endParaRPr lang="ru-RU" dirty="0">
              <a:solidFill>
                <a:srgbClr val="1F82A1"/>
              </a:solidFill>
            </a:endParaRPr>
          </a:p>
          <a:p>
            <a:pPr marL="457177" indent="-457177" algn="just">
              <a:spcAft>
                <a:spcPts val="600"/>
              </a:spcAft>
              <a:buFontTx/>
              <a:buChar char="‒"/>
            </a:pPr>
            <a:r>
              <a:rPr lang="ru-RU" dirty="0" smtClean="0">
                <a:solidFill>
                  <a:srgbClr val="1F82A1"/>
                </a:solidFill>
              </a:rPr>
              <a:t>Разработка </a:t>
            </a:r>
            <a:r>
              <a:rPr lang="ru-RU" dirty="0" smtClean="0">
                <a:solidFill>
                  <a:srgbClr val="1F82A1"/>
                </a:solidFill>
              </a:rPr>
              <a:t>отечественных программных </a:t>
            </a:r>
            <a:r>
              <a:rPr lang="ru-RU" dirty="0" smtClean="0">
                <a:solidFill>
                  <a:srgbClr val="1F82A1"/>
                </a:solidFill>
              </a:rPr>
              <a:t>и технических средств для защиты организаций и граждан от сбора </a:t>
            </a:r>
            <a:r>
              <a:rPr lang="ru-RU" dirty="0" smtClean="0">
                <a:solidFill>
                  <a:srgbClr val="1F82A1"/>
                </a:solidFill>
              </a:rPr>
              <a:t>«излишней» и телеметрической информации</a:t>
            </a:r>
            <a:r>
              <a:rPr lang="ru-RU" dirty="0" smtClean="0">
                <a:solidFill>
                  <a:srgbClr val="1F82A1"/>
                </a:solidFill>
              </a:rPr>
              <a:t>.</a:t>
            </a:r>
            <a:endParaRPr lang="ru-RU" dirty="0">
              <a:solidFill>
                <a:srgbClr val="1F82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7495"/>
            <a:ext cx="3844552" cy="9631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44551" y="416049"/>
            <a:ext cx="9598399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3200" b="1" dirty="0" smtClean="0">
                <a:ln w="12700">
                  <a:noFill/>
                  <a:prstDash val="solid"/>
                </a:ln>
                <a:solidFill>
                  <a:srgbClr val="1A6F8A"/>
                </a:solidFill>
              </a:rPr>
              <a:t>ПРОБЛЕМЫ КОНФИДЕНЦИАЛЬНОСТИ</a:t>
            </a:r>
            <a:endParaRPr lang="ru-RU" sz="3200" b="1" dirty="0">
              <a:ln w="12700">
                <a:noFill/>
                <a:prstDash val="solid"/>
              </a:ln>
              <a:solidFill>
                <a:srgbClr val="1A6F8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710" y="2305428"/>
            <a:ext cx="12368705" cy="4812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667" b="1" dirty="0">
                <a:solidFill>
                  <a:srgbClr val="1F82A1"/>
                </a:solidFill>
              </a:rPr>
              <a:t>Производители </a:t>
            </a:r>
            <a:r>
              <a:rPr lang="ru-RU" sz="2667" b="1" dirty="0" smtClean="0">
                <a:solidFill>
                  <a:srgbClr val="1F82A1"/>
                </a:solidFill>
              </a:rPr>
              <a:t>промышленного оборудования и систем управления производством</a:t>
            </a:r>
            <a:endParaRPr lang="ru-RU" sz="2667" b="1" dirty="0">
              <a:solidFill>
                <a:srgbClr val="1F82A1"/>
              </a:solidFill>
            </a:endParaRP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667" b="1" dirty="0">
                <a:solidFill>
                  <a:srgbClr val="1F82A1"/>
                </a:solidFill>
              </a:rPr>
              <a:t>Производители  </a:t>
            </a:r>
            <a:r>
              <a:rPr lang="ru-RU" sz="2667" b="1" dirty="0" smtClean="0">
                <a:solidFill>
                  <a:srgbClr val="1F82A1"/>
                </a:solidFill>
              </a:rPr>
              <a:t>программного </a:t>
            </a:r>
            <a:r>
              <a:rPr lang="ru-RU" sz="2667" b="1" dirty="0">
                <a:solidFill>
                  <a:srgbClr val="1F82A1"/>
                </a:solidFill>
              </a:rPr>
              <a:t>обеспечения</a:t>
            </a: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667" b="1" dirty="0">
                <a:solidFill>
                  <a:srgbClr val="1F82A1"/>
                </a:solidFill>
              </a:rPr>
              <a:t>Производители аппаратного обеспечения, сетевого и периферийного оборудования, средств информатизации и </a:t>
            </a:r>
            <a:r>
              <a:rPr lang="ru-RU" sz="2667" b="1" dirty="0" smtClean="0">
                <a:solidFill>
                  <a:srgbClr val="1F82A1"/>
                </a:solidFill>
              </a:rPr>
              <a:t>автоматизации</a:t>
            </a: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667" b="1" dirty="0" smtClean="0">
                <a:solidFill>
                  <a:srgbClr val="E4620A"/>
                </a:solidFill>
              </a:rPr>
              <a:t>Производители </a:t>
            </a:r>
            <a:r>
              <a:rPr lang="ru-RU" sz="2667" b="1" dirty="0">
                <a:solidFill>
                  <a:srgbClr val="E4620A"/>
                </a:solidFill>
              </a:rPr>
              <a:t>систем и средств информационной безопасности</a:t>
            </a: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667" b="1" dirty="0">
                <a:solidFill>
                  <a:srgbClr val="1F82A1"/>
                </a:solidFill>
              </a:rPr>
              <a:t>Владельцы </a:t>
            </a:r>
            <a:r>
              <a:rPr lang="en-US" sz="2667" b="1" dirty="0">
                <a:solidFill>
                  <a:srgbClr val="1F82A1"/>
                </a:solidFill>
              </a:rPr>
              <a:t>WEB </a:t>
            </a:r>
            <a:r>
              <a:rPr lang="ru-RU" sz="2667" b="1" dirty="0">
                <a:solidFill>
                  <a:srgbClr val="1F82A1"/>
                </a:solidFill>
              </a:rPr>
              <a:t>ресурсов, облачных сервисов и </a:t>
            </a:r>
            <a:r>
              <a:rPr lang="en-US" sz="2667" b="1" dirty="0">
                <a:solidFill>
                  <a:srgbClr val="1F82A1"/>
                </a:solidFill>
              </a:rPr>
              <a:t>WEB</a:t>
            </a:r>
            <a:r>
              <a:rPr lang="ru-RU" sz="2667" b="1" dirty="0">
                <a:solidFill>
                  <a:srgbClr val="1F82A1"/>
                </a:solidFill>
              </a:rPr>
              <a:t> приложений</a:t>
            </a: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2667" b="1" dirty="0">
                <a:solidFill>
                  <a:srgbClr val="1F82A1"/>
                </a:solidFill>
              </a:rPr>
              <a:t>Деструктивные силы</a:t>
            </a:r>
            <a:endParaRPr lang="ru-RU" sz="2667" dirty="0">
              <a:solidFill>
                <a:srgbClr val="1F82A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6979" y="1538352"/>
            <a:ext cx="9109788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3200" b="1" dirty="0" smtClean="0">
                <a:ln w="12700">
                  <a:noFill/>
                  <a:prstDash val="solid"/>
                </a:ln>
                <a:solidFill>
                  <a:srgbClr val="1A6F8A"/>
                </a:solidFill>
              </a:rPr>
              <a:t>Действующие лица:</a:t>
            </a:r>
            <a:endParaRPr lang="ru-RU" sz="3200" b="1" dirty="0">
              <a:ln w="12700">
                <a:noFill/>
                <a:prstDash val="solid"/>
              </a:ln>
              <a:solidFill>
                <a:srgbClr val="1A6F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46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Заголовок 1"/>
          <p:cNvSpPr>
            <a:spLocks noGrp="1"/>
          </p:cNvSpPr>
          <p:nvPr>
            <p:ph type="title"/>
          </p:nvPr>
        </p:nvSpPr>
        <p:spPr>
          <a:xfrm>
            <a:off x="2112963" y="3349642"/>
            <a:ext cx="9793088" cy="864096"/>
          </a:xfrm>
        </p:spPr>
        <p:txBody>
          <a:bodyPr vert="horz" lIns="0" tIns="0" rIns="132759" bIns="66380" rtlCol="0" anchor="t">
            <a:noAutofit/>
          </a:bodyPr>
          <a:lstStyle/>
          <a:p>
            <a:r>
              <a:rPr lang="ru-RU" sz="5333" b="1" dirty="0">
                <a:solidFill>
                  <a:srgbClr val="1A6F8A"/>
                </a:solidFill>
              </a:rPr>
              <a:t>СПАСИБО  ЗА  ВНИМАНИЕ!</a:t>
            </a:r>
          </a:p>
        </p:txBody>
      </p:sp>
      <p:pic>
        <p:nvPicPr>
          <p:cNvPr id="5" name="Рисунок 4" descr="рис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231"/>
            <a:ext cx="3844552" cy="963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79" y="220021"/>
            <a:ext cx="3844553" cy="96316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62332" y="409217"/>
            <a:ext cx="958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Дополнительная информация</a:t>
            </a:r>
          </a:p>
        </p:txBody>
      </p:sp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-200025" y="-145282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667"/>
          </a:p>
        </p:txBody>
      </p:sp>
      <p:sp>
        <p:nvSpPr>
          <p:cNvPr id="2" name="TextBox 1"/>
          <p:cNvSpPr txBox="1"/>
          <p:nvPr/>
        </p:nvSpPr>
        <p:spPr>
          <a:xfrm>
            <a:off x="528787" y="1548383"/>
            <a:ext cx="12587187" cy="650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Tx/>
              <a:buAutoNum type="arabicPeriod"/>
            </a:pPr>
            <a:r>
              <a:rPr lang="ru-RU" dirty="0"/>
              <a:t>Г.Г. Петросюк, И.С. Калачев,. О конфиденциальности корпоративных сетей. Часть </a:t>
            </a:r>
            <a:r>
              <a:rPr lang="ru-RU" dirty="0" smtClean="0"/>
              <a:t>8 </a:t>
            </a:r>
            <a:r>
              <a:rPr lang="ru-RU" dirty="0"/>
              <a:t>// Защита информации. Инсайд. - </a:t>
            </a:r>
            <a:r>
              <a:rPr lang="ru-RU" dirty="0" smtClean="0"/>
              <a:t>2020 </a:t>
            </a:r>
            <a:r>
              <a:rPr lang="ru-RU" dirty="0"/>
              <a:t>- №6 </a:t>
            </a:r>
            <a:endParaRPr lang="ru-RU" dirty="0" smtClean="0"/>
          </a:p>
          <a:p>
            <a:pPr marL="457200" indent="-457200">
              <a:spcAft>
                <a:spcPts val="800"/>
              </a:spcAft>
              <a:buFontTx/>
              <a:buAutoNum type="arabicPeriod"/>
            </a:pPr>
            <a:r>
              <a:rPr lang="ru-RU" dirty="0" smtClean="0"/>
              <a:t>Г.Г</a:t>
            </a:r>
            <a:r>
              <a:rPr lang="ru-RU" dirty="0"/>
              <a:t>. Петросюк, И.С. Калачев, А.Ю. Юршев. О конфиденциальности корпоративных сетей. Часть 7 // Защита информации. Инсайд. - 2019. - №</a:t>
            </a:r>
            <a:r>
              <a:rPr lang="ru-RU" dirty="0" smtClean="0"/>
              <a:t>6</a:t>
            </a:r>
            <a:endParaRPr lang="ru-RU" dirty="0"/>
          </a:p>
          <a:p>
            <a:pPr marL="457200" indent="-457200">
              <a:spcAft>
                <a:spcPts val="800"/>
              </a:spcAft>
              <a:buFontTx/>
              <a:buAutoNum type="arabicPeriod"/>
            </a:pPr>
            <a:r>
              <a:rPr lang="ru-RU" dirty="0" smtClean="0"/>
              <a:t>Г.Г</a:t>
            </a:r>
            <a:r>
              <a:rPr lang="ru-RU" dirty="0"/>
              <a:t>. Петросюк, И.С. Калачев, А.Ю. Юршев. О конфиденциальности корпоративных сетей. Часть 6 // Защита информации. Инсайд. - 2019. - №5</a:t>
            </a:r>
          </a:p>
          <a:p>
            <a:pPr marL="457200" indent="-457200">
              <a:spcAft>
                <a:spcPts val="800"/>
              </a:spcAft>
              <a:buFontTx/>
              <a:buAutoNum type="arabicPeriod"/>
            </a:pPr>
            <a:r>
              <a:rPr lang="ru-RU" dirty="0" smtClean="0"/>
              <a:t>Г.Г</a:t>
            </a:r>
            <a:r>
              <a:rPr lang="ru-RU" dirty="0"/>
              <a:t>. Петросюк, И.С. Калачев, А.Ю. Юршев., С.Л. Груздев. О конфиденциальности корпоративных сетей. Часть 5 // Защита информации. Инсайд. - 2019. - №3</a:t>
            </a:r>
          </a:p>
          <a:p>
            <a:pPr marL="457200" indent="-457200">
              <a:spcAft>
                <a:spcPts val="800"/>
              </a:spcAft>
              <a:buFontTx/>
              <a:buAutoNum type="arabicPeriod"/>
            </a:pPr>
            <a:r>
              <a:rPr lang="ru-RU" dirty="0" smtClean="0"/>
              <a:t>Г.Г</a:t>
            </a:r>
            <a:r>
              <a:rPr lang="ru-RU" dirty="0"/>
              <a:t>. Петросюк, И.С. Калачев, А.Ю. Юршев. О конфиденциальности корпоративных сетей. Часть 4 // Защита информации. Инсайд. - 2018. - №6</a:t>
            </a:r>
          </a:p>
          <a:p>
            <a:pPr marL="457200" indent="-457200">
              <a:spcAft>
                <a:spcPts val="800"/>
              </a:spcAft>
              <a:buFontTx/>
              <a:buAutoNum type="arabicPeriod"/>
            </a:pPr>
            <a:r>
              <a:rPr lang="ru-RU" dirty="0" smtClean="0"/>
              <a:t>Г.Г</a:t>
            </a:r>
            <a:r>
              <a:rPr lang="ru-RU" dirty="0"/>
              <a:t>. Петросюк, И.С. Калачев, А.Ю. Юршев. О конфиденциальности корпоративных сетей. Часть 3 // Защита информации. Инсайд. - 2018. - №5</a:t>
            </a:r>
          </a:p>
          <a:p>
            <a:pPr marL="457200" indent="-457200">
              <a:spcAft>
                <a:spcPts val="800"/>
              </a:spcAft>
              <a:buFontTx/>
              <a:buAutoNum type="arabicPeriod"/>
            </a:pPr>
            <a:r>
              <a:rPr lang="ru-RU" dirty="0" smtClean="0"/>
              <a:t>Г.Г</a:t>
            </a:r>
            <a:r>
              <a:rPr lang="ru-RU" dirty="0"/>
              <a:t>. Петросюк, И.С. Калачев, А.Ю. Юршев. О конфиденциальности корпоративных сетей. Часть 2 // Защита информации. Инсайд. - 2018. - №4 </a:t>
            </a:r>
          </a:p>
          <a:p>
            <a:pPr marL="457200" indent="-457200">
              <a:spcAft>
                <a:spcPts val="800"/>
              </a:spcAft>
              <a:buFontTx/>
              <a:buAutoNum type="arabicPeriod"/>
            </a:pPr>
            <a:r>
              <a:rPr lang="ru-RU" dirty="0" smtClean="0"/>
              <a:t>Г.Г</a:t>
            </a:r>
            <a:r>
              <a:rPr lang="ru-RU" dirty="0"/>
              <a:t>. Петросюк, И.С. Калачев, А.Ю. Юршев. О конфиденциальности корпоративных сетей // Защита информации. Инсайд. - 2018. - №3 </a:t>
            </a: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ru-RU" sz="1200" dirty="0" smtClean="0">
                <a:latin typeface="Calibri"/>
                <a:ea typeface="Calibri"/>
                <a:cs typeface="Times New Roman"/>
              </a:rPr>
              <a:t>https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>://www.aladdin-rd.ru/company/pressroom/articles/o-konfidencialnosti-korporativnyh-setej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540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0231"/>
            <a:ext cx="3844552" cy="963169"/>
          </a:xfrm>
          <a:prstGeom prst="rect">
            <a:avLst/>
          </a:prstGeom>
        </p:spPr>
      </p:pic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-200025" y="-145282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667"/>
          </a:p>
        </p:txBody>
      </p:sp>
      <p:sp>
        <p:nvSpPr>
          <p:cNvPr id="35" name="Прямоугольник 34"/>
          <p:cNvSpPr/>
          <p:nvPr/>
        </p:nvSpPr>
        <p:spPr>
          <a:xfrm>
            <a:off x="3844551" y="107817"/>
            <a:ext cx="9598399" cy="1107996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3200" b="1" dirty="0" smtClean="0">
                <a:ln w="12700">
                  <a:noFill/>
                  <a:prstDash val="solid"/>
                </a:ln>
                <a:solidFill>
                  <a:srgbClr val="1A6F8A"/>
                </a:solidFill>
              </a:rPr>
              <a:t>Создание систем АСУ ТП и управления производством</a:t>
            </a:r>
            <a:endParaRPr lang="ru-RU" sz="3200" b="1" dirty="0">
              <a:ln w="12700">
                <a:noFill/>
                <a:prstDash val="solid"/>
              </a:ln>
              <a:solidFill>
                <a:srgbClr val="1A6F8A"/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45617"/>
            <a:ext cx="3431206" cy="1152128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4273203" y="5004767"/>
            <a:ext cx="4968552" cy="1944216"/>
          </a:xfrm>
          <a:prstGeom prst="cloudCallout">
            <a:avLst>
              <a:gd name="adj1" fmla="val 4726"/>
              <a:gd name="adj2" fmla="val -15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21275" y="5439762"/>
            <a:ext cx="381642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Заказчик</a:t>
            </a:r>
            <a:endParaRPr lang="ru-RU" sz="4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68752" y="2900523"/>
            <a:ext cx="1296144" cy="1242316"/>
          </a:xfrm>
          <a:prstGeom prst="rect">
            <a:avLst/>
          </a:prstGeom>
        </p:spPr>
      </p:pic>
      <p:sp>
        <p:nvSpPr>
          <p:cNvPr id="15" name="Стрелка вверх 14"/>
          <p:cNvSpPr/>
          <p:nvPr/>
        </p:nvSpPr>
        <p:spPr>
          <a:xfrm rot="13954282">
            <a:off x="9972400" y="4068688"/>
            <a:ext cx="1097755" cy="1294230"/>
          </a:xfrm>
          <a:prstGeom prst="upArrow">
            <a:avLst>
              <a:gd name="adj1" fmla="val 33875"/>
              <a:gd name="adj2" fmla="val 50512"/>
            </a:avLst>
          </a:prstGeom>
          <a:solidFill>
            <a:srgbClr val="1F82A1"/>
          </a:solidFill>
          <a:ln>
            <a:solidFill>
              <a:srgbClr val="1F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7864459">
            <a:off x="2850767" y="4116487"/>
            <a:ext cx="1097755" cy="1294230"/>
          </a:xfrm>
          <a:prstGeom prst="upArrow">
            <a:avLst>
              <a:gd name="adj1" fmla="val 33875"/>
              <a:gd name="adj2" fmla="val 50512"/>
            </a:avLst>
          </a:prstGeom>
          <a:solidFill>
            <a:srgbClr val="1F82A1"/>
          </a:solidFill>
          <a:ln>
            <a:solidFill>
              <a:srgbClr val="1F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87106" y="1546366"/>
            <a:ext cx="795676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600"/>
              </a:spcAft>
              <a:buFontTx/>
              <a:buChar char="-"/>
            </a:pPr>
            <a:r>
              <a:rPr lang="ru-RU" sz="2400" b="1" dirty="0">
                <a:solidFill>
                  <a:srgbClr val="1F82A1"/>
                </a:solidFill>
              </a:rPr>
              <a:t>формируют</a:t>
            </a:r>
            <a:r>
              <a:rPr lang="ru-RU" sz="2400" dirty="0">
                <a:solidFill>
                  <a:srgbClr val="1F82A1"/>
                </a:solidFill>
              </a:rPr>
              <a:t> (</a:t>
            </a:r>
            <a:r>
              <a:rPr lang="ru-RU" sz="2400" b="1" dirty="0">
                <a:solidFill>
                  <a:srgbClr val="E4620A"/>
                </a:solidFill>
              </a:rPr>
              <a:t>диктуют</a:t>
            </a:r>
            <a:r>
              <a:rPr lang="ru-RU" sz="2400" dirty="0">
                <a:solidFill>
                  <a:srgbClr val="1F82A1"/>
                </a:solidFill>
              </a:rPr>
              <a:t>) </a:t>
            </a:r>
            <a:r>
              <a:rPr lang="ru-RU" sz="2400" dirty="0" smtClean="0">
                <a:solidFill>
                  <a:srgbClr val="1F82A1"/>
                </a:solidFill>
              </a:rPr>
              <a:t>требования к АСУ ТП и системам управления;</a:t>
            </a:r>
            <a:endParaRPr lang="ru-RU" sz="2400" dirty="0">
              <a:solidFill>
                <a:srgbClr val="1F82A1"/>
              </a:solidFill>
            </a:endParaRPr>
          </a:p>
          <a:p>
            <a:pPr marL="342900" indent="-342900" algn="ctr">
              <a:spcAft>
                <a:spcPts val="600"/>
              </a:spcAft>
              <a:buFontTx/>
              <a:buChar char="-"/>
            </a:pPr>
            <a:r>
              <a:rPr lang="ru-RU" sz="2400" b="1" dirty="0">
                <a:solidFill>
                  <a:srgbClr val="1F82A1"/>
                </a:solidFill>
              </a:rPr>
              <a:t>проектируют</a:t>
            </a:r>
            <a:r>
              <a:rPr lang="ru-RU" sz="2400" dirty="0">
                <a:solidFill>
                  <a:srgbClr val="1F82A1"/>
                </a:solidFill>
              </a:rPr>
              <a:t> АСУ ТП и </a:t>
            </a:r>
            <a:r>
              <a:rPr lang="ru-RU" sz="2400" dirty="0" smtClean="0">
                <a:solidFill>
                  <a:srgbClr val="1F82A1"/>
                </a:solidFill>
              </a:rPr>
              <a:t>системы </a:t>
            </a:r>
            <a:r>
              <a:rPr lang="ru-RU" sz="2400" dirty="0">
                <a:solidFill>
                  <a:srgbClr val="1F82A1"/>
                </a:solidFill>
              </a:rPr>
              <a:t>управления;</a:t>
            </a:r>
          </a:p>
          <a:p>
            <a:pPr marL="342900" indent="-342900" algn="ctr">
              <a:spcAft>
                <a:spcPts val="600"/>
              </a:spcAft>
              <a:buFontTx/>
              <a:buChar char="-"/>
            </a:pPr>
            <a:r>
              <a:rPr lang="ru-RU" sz="2400" b="1" dirty="0">
                <a:solidFill>
                  <a:srgbClr val="1F82A1"/>
                </a:solidFill>
              </a:rPr>
              <a:t>проектируют</a:t>
            </a:r>
            <a:r>
              <a:rPr lang="ru-RU" sz="2400" dirty="0">
                <a:solidFill>
                  <a:srgbClr val="1F82A1"/>
                </a:solidFill>
              </a:rPr>
              <a:t> </a:t>
            </a:r>
            <a:r>
              <a:rPr lang="ru-RU" sz="2400" b="1" dirty="0">
                <a:solidFill>
                  <a:srgbClr val="E4620A"/>
                </a:solidFill>
              </a:rPr>
              <a:t>интеграцию</a:t>
            </a:r>
            <a:r>
              <a:rPr lang="ru-RU" sz="2400" dirty="0">
                <a:solidFill>
                  <a:srgbClr val="1F82A1"/>
                </a:solidFill>
              </a:rPr>
              <a:t> </a:t>
            </a:r>
            <a:r>
              <a:rPr lang="ru-RU" sz="2400" dirty="0" smtClean="0">
                <a:solidFill>
                  <a:srgbClr val="1F82A1"/>
                </a:solidFill>
              </a:rPr>
              <a:t>АСУ ТП с </a:t>
            </a:r>
            <a:r>
              <a:rPr lang="ru-RU" sz="2400" dirty="0">
                <a:solidFill>
                  <a:srgbClr val="1F82A1"/>
                </a:solidFill>
              </a:rPr>
              <a:t>ИТ системами Заказчика</a:t>
            </a:r>
            <a:r>
              <a:rPr lang="ru-RU" sz="2400" dirty="0" smtClean="0">
                <a:solidFill>
                  <a:srgbClr val="1F82A1"/>
                </a:solidFill>
              </a:rPr>
              <a:t>;</a:t>
            </a:r>
          </a:p>
          <a:p>
            <a:pPr marL="342900" indent="-342900" algn="ctr">
              <a:spcAft>
                <a:spcPts val="600"/>
              </a:spcAft>
              <a:buFontTx/>
              <a:buChar char="-"/>
            </a:pPr>
            <a:r>
              <a:rPr lang="ru-RU" sz="2400" b="1" dirty="0">
                <a:solidFill>
                  <a:srgbClr val="1F82A1"/>
                </a:solidFill>
              </a:rPr>
              <a:t>р</a:t>
            </a:r>
            <a:r>
              <a:rPr lang="ru-RU" sz="2400" b="1" dirty="0" smtClean="0">
                <a:solidFill>
                  <a:srgbClr val="1F82A1"/>
                </a:solidFill>
              </a:rPr>
              <a:t>еализуют</a:t>
            </a:r>
            <a:r>
              <a:rPr lang="ru-RU" sz="2400" dirty="0" smtClean="0">
                <a:solidFill>
                  <a:srgbClr val="1F82A1"/>
                </a:solidFill>
              </a:rPr>
              <a:t> проекты по созданию АСУ ТП </a:t>
            </a:r>
            <a:endParaRPr lang="ru-RU" sz="2400" dirty="0">
              <a:solidFill>
                <a:srgbClr val="1F82A1"/>
              </a:solidFill>
            </a:endParaRPr>
          </a:p>
          <a:p>
            <a:pPr marL="342900" indent="-342900" algn="ctr">
              <a:spcAft>
                <a:spcPts val="600"/>
              </a:spcAft>
              <a:buFontTx/>
              <a:buChar char="-"/>
            </a:pPr>
            <a:r>
              <a:rPr lang="ru-RU" sz="2400" b="1" dirty="0">
                <a:solidFill>
                  <a:srgbClr val="1F82A1"/>
                </a:solidFill>
              </a:rPr>
              <a:t>оказывают</a:t>
            </a:r>
            <a:r>
              <a:rPr lang="ru-RU" sz="2400" dirty="0">
                <a:solidFill>
                  <a:srgbClr val="1F82A1"/>
                </a:solidFill>
              </a:rPr>
              <a:t> техническую поддержку </a:t>
            </a:r>
            <a:r>
              <a:rPr lang="ru-RU" sz="2400" dirty="0" smtClean="0">
                <a:solidFill>
                  <a:srgbClr val="1F82A1"/>
                </a:solidFill>
              </a:rPr>
              <a:t/>
            </a:r>
            <a:br>
              <a:rPr lang="ru-RU" sz="2400" dirty="0" smtClean="0">
                <a:solidFill>
                  <a:srgbClr val="1F82A1"/>
                </a:solidFill>
              </a:rPr>
            </a:br>
            <a:r>
              <a:rPr lang="ru-RU" sz="2400" dirty="0" smtClean="0">
                <a:solidFill>
                  <a:srgbClr val="1F82A1"/>
                </a:solidFill>
              </a:rPr>
              <a:t>(</a:t>
            </a:r>
            <a:r>
              <a:rPr lang="ru-RU" sz="2400" dirty="0">
                <a:solidFill>
                  <a:srgbClr val="1F82A1"/>
                </a:solidFill>
              </a:rPr>
              <a:t>в </a:t>
            </a:r>
            <a:r>
              <a:rPr lang="ru-RU" sz="2400" dirty="0" err="1">
                <a:solidFill>
                  <a:srgbClr val="1F82A1"/>
                </a:solidFill>
              </a:rPr>
              <a:t>т.ч</a:t>
            </a:r>
            <a:r>
              <a:rPr lang="ru-RU" sz="2400" dirty="0" smtClean="0">
                <a:solidFill>
                  <a:srgbClr val="1F82A1"/>
                </a:solidFill>
              </a:rPr>
              <a:t>. и </a:t>
            </a:r>
            <a:r>
              <a:rPr lang="ru-RU" sz="2400" b="1" dirty="0">
                <a:solidFill>
                  <a:srgbClr val="E4620A"/>
                </a:solidFill>
              </a:rPr>
              <a:t>удаленно</a:t>
            </a:r>
            <a:r>
              <a:rPr lang="ru-RU" sz="2400" dirty="0">
                <a:solidFill>
                  <a:srgbClr val="1F82A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02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0231"/>
            <a:ext cx="3844552" cy="963169"/>
          </a:xfrm>
          <a:prstGeom prst="rect">
            <a:avLst/>
          </a:prstGeom>
        </p:spPr>
      </p:pic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-200025" y="-145282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667"/>
          </a:p>
        </p:txBody>
      </p:sp>
      <p:sp>
        <p:nvSpPr>
          <p:cNvPr id="35" name="Прямоугольник 34"/>
          <p:cNvSpPr/>
          <p:nvPr/>
        </p:nvSpPr>
        <p:spPr>
          <a:xfrm>
            <a:off x="3844551" y="346542"/>
            <a:ext cx="9598399" cy="615553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3200" b="1" dirty="0" smtClean="0">
                <a:ln w="12700">
                  <a:noFill/>
                  <a:prstDash val="solid"/>
                </a:ln>
                <a:solidFill>
                  <a:srgbClr val="1A6F8A"/>
                </a:solidFill>
              </a:rPr>
              <a:t>Новая технологическая революция</a:t>
            </a:r>
            <a:endParaRPr lang="ru-RU" sz="3200" b="1" dirty="0">
              <a:ln w="12700">
                <a:noFill/>
                <a:prstDash val="solid"/>
              </a:ln>
              <a:solidFill>
                <a:srgbClr val="1A6F8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771" y="1328478"/>
            <a:ext cx="12842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82A1"/>
                </a:solidFill>
              </a:rPr>
              <a:t>«Индустрия 4.0</a:t>
            </a:r>
            <a:r>
              <a:rPr lang="ru-RU" b="1" dirty="0" smtClean="0">
                <a:solidFill>
                  <a:srgbClr val="1F82A1"/>
                </a:solidFill>
              </a:rPr>
              <a:t>», 2011 год, предложена президентом </a:t>
            </a:r>
            <a:r>
              <a:rPr lang="ru-RU" b="1" dirty="0">
                <a:solidFill>
                  <a:srgbClr val="1F82A1"/>
                </a:solidFill>
              </a:rPr>
              <a:t>Всемирного экономического форума </a:t>
            </a:r>
            <a:r>
              <a:rPr lang="ru-RU" b="1" dirty="0" smtClean="0">
                <a:solidFill>
                  <a:srgbClr val="1F82A1"/>
                </a:solidFill>
              </a:rPr>
              <a:t/>
            </a:r>
            <a:br>
              <a:rPr lang="ru-RU" b="1" dirty="0" smtClean="0">
                <a:solidFill>
                  <a:srgbClr val="1F82A1"/>
                </a:solidFill>
              </a:rPr>
            </a:br>
            <a:r>
              <a:rPr lang="ru-RU" b="1" dirty="0" smtClean="0">
                <a:solidFill>
                  <a:srgbClr val="1F82A1"/>
                </a:solidFill>
              </a:rPr>
              <a:t>в </a:t>
            </a:r>
            <a:r>
              <a:rPr lang="ru-RU" b="1" dirty="0">
                <a:solidFill>
                  <a:srgbClr val="1F82A1"/>
                </a:solidFill>
              </a:rPr>
              <a:t>Давосе </a:t>
            </a:r>
            <a:r>
              <a:rPr lang="ru-RU" b="1" dirty="0" smtClean="0">
                <a:solidFill>
                  <a:srgbClr val="1F82A1"/>
                </a:solidFill>
              </a:rPr>
              <a:t>Клаусом Швабом. </a:t>
            </a:r>
            <a:endParaRPr lang="ru-RU" b="1" dirty="0">
              <a:solidFill>
                <a:srgbClr val="1F82A1"/>
              </a:solidFill>
            </a:endParaRPr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4151" r="4046" b="3044"/>
          <a:stretch/>
        </p:blipFill>
        <p:spPr>
          <a:xfrm>
            <a:off x="2905051" y="2221442"/>
            <a:ext cx="8029698" cy="5171165"/>
          </a:xfrm>
        </p:spPr>
      </p:pic>
    </p:spTree>
    <p:extLst>
      <p:ext uri="{BB962C8B-B14F-4D97-AF65-F5344CB8AC3E}">
        <p14:creationId xmlns:p14="http://schemas.microsoft.com/office/powerpoint/2010/main" val="2397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" y="2246451"/>
            <a:ext cx="7271220" cy="4211213"/>
          </a:xfrm>
          <a:prstGeom prst="rect">
            <a:avLst/>
          </a:prstGeom>
        </p:spPr>
      </p:pic>
      <p:pic>
        <p:nvPicPr>
          <p:cNvPr id="4" name="Рисунок 3" descr="рис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0231"/>
            <a:ext cx="3844552" cy="963169"/>
          </a:xfrm>
          <a:prstGeom prst="rect">
            <a:avLst/>
          </a:prstGeom>
        </p:spPr>
      </p:pic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-200025" y="-145282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667"/>
          </a:p>
        </p:txBody>
      </p:sp>
      <p:sp>
        <p:nvSpPr>
          <p:cNvPr id="35" name="Прямоугольник 34"/>
          <p:cNvSpPr/>
          <p:nvPr/>
        </p:nvSpPr>
        <p:spPr>
          <a:xfrm>
            <a:off x="3844551" y="107817"/>
            <a:ext cx="9598399" cy="1107996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3200" b="1" dirty="0" smtClean="0">
                <a:ln w="12700">
                  <a:noFill/>
                  <a:prstDash val="solid"/>
                </a:ln>
                <a:solidFill>
                  <a:srgbClr val="1A6F8A"/>
                </a:solidFill>
              </a:rPr>
              <a:t>Производители оборудования рекомендуют…облака</a:t>
            </a:r>
            <a:endParaRPr lang="ru-RU" sz="3200" b="1" dirty="0">
              <a:ln w="12700">
                <a:noFill/>
                <a:prstDash val="solid"/>
              </a:ln>
              <a:solidFill>
                <a:srgbClr val="1A6F8A"/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10570" y="1825399"/>
            <a:ext cx="2204436" cy="740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84" y="2844527"/>
            <a:ext cx="5472202" cy="34563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93994" y="6360934"/>
            <a:ext cx="6448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1F82A1"/>
                </a:solidFill>
              </a:rPr>
              <a:t>MindSphere</a:t>
            </a:r>
            <a:r>
              <a:rPr lang="ru-RU" sz="1800" dirty="0" smtClean="0">
                <a:solidFill>
                  <a:srgbClr val="1F82A1"/>
                </a:solidFill>
              </a:rPr>
              <a:t>- масштабируемая </a:t>
            </a:r>
            <a:r>
              <a:rPr lang="ru-RU" sz="1800" dirty="0">
                <a:solidFill>
                  <a:srgbClr val="1F82A1"/>
                </a:solidFill>
              </a:rPr>
              <a:t>облачная «платформа как сервис» (</a:t>
            </a:r>
            <a:r>
              <a:rPr lang="ru-RU" sz="1800" dirty="0" err="1">
                <a:solidFill>
                  <a:srgbClr val="1F82A1"/>
                </a:solidFill>
              </a:rPr>
              <a:t>PaaS</a:t>
            </a:r>
            <a:r>
              <a:rPr lang="ru-RU" sz="1800" dirty="0" smtClean="0">
                <a:solidFill>
                  <a:srgbClr val="1F82A1"/>
                </a:solidFill>
              </a:rPr>
              <a:t>), </a:t>
            </a:r>
            <a:r>
              <a:rPr lang="ru-RU" sz="1800" dirty="0">
                <a:solidFill>
                  <a:srgbClr val="1F82A1"/>
                </a:solidFill>
              </a:rPr>
              <a:t>позволяющая связать станки, оборудование и физическую инфраструктуру с цифровым миром..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327" y="6457664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err="1" smtClean="0">
                <a:solidFill>
                  <a:srgbClr val="1F82A1"/>
                </a:solidFill>
              </a:rPr>
              <a:t>Predix</a:t>
            </a:r>
            <a:r>
              <a:rPr lang="ru-RU" sz="1800" dirty="0" smtClean="0">
                <a:solidFill>
                  <a:srgbClr val="1F82A1"/>
                </a:solidFill>
              </a:rPr>
              <a:t> </a:t>
            </a:r>
            <a:r>
              <a:rPr lang="ru-RU" sz="1800" dirty="0">
                <a:solidFill>
                  <a:srgbClr val="1F82A1"/>
                </a:solidFill>
              </a:rPr>
              <a:t>- это облачная платформа </a:t>
            </a:r>
            <a:r>
              <a:rPr lang="ru-RU" sz="1800" dirty="0" smtClean="0">
                <a:solidFill>
                  <a:srgbClr val="1F82A1"/>
                </a:solidFill>
              </a:rPr>
              <a:t>(</a:t>
            </a:r>
            <a:r>
              <a:rPr lang="en-US" sz="1800" dirty="0" smtClean="0">
                <a:solidFill>
                  <a:srgbClr val="1F82A1"/>
                </a:solidFill>
              </a:rPr>
              <a:t>PaaS) </a:t>
            </a:r>
            <a:r>
              <a:rPr lang="ru-RU" sz="1800" dirty="0" smtClean="0">
                <a:solidFill>
                  <a:srgbClr val="1F82A1"/>
                </a:solidFill>
              </a:rPr>
              <a:t>для </a:t>
            </a:r>
            <a:r>
              <a:rPr lang="ru-RU" sz="1800" dirty="0">
                <a:solidFill>
                  <a:srgbClr val="1F82A1"/>
                </a:solidFill>
              </a:rPr>
              <a:t>индустриального интернета, </a:t>
            </a:r>
            <a:r>
              <a:rPr lang="ru-RU" sz="1800" dirty="0" smtClean="0">
                <a:solidFill>
                  <a:srgbClr val="1F82A1"/>
                </a:solidFill>
              </a:rPr>
              <a:t>разработанная </a:t>
            </a:r>
            <a:r>
              <a:rPr lang="ru-RU" sz="1800" dirty="0">
                <a:solidFill>
                  <a:srgbClr val="1F82A1"/>
                </a:solidFill>
              </a:rPr>
              <a:t>компанией </a:t>
            </a:r>
            <a:r>
              <a:rPr lang="en-US" sz="1800" dirty="0">
                <a:solidFill>
                  <a:srgbClr val="1F82A1"/>
                </a:solidFill>
              </a:rPr>
              <a:t>General </a:t>
            </a:r>
            <a:r>
              <a:rPr lang="en-US" sz="1800" dirty="0" smtClean="0">
                <a:solidFill>
                  <a:srgbClr val="1F82A1"/>
                </a:solidFill>
              </a:rPr>
              <a:t>Electric</a:t>
            </a:r>
            <a:r>
              <a:rPr lang="ru-RU" sz="1800" dirty="0" smtClean="0">
                <a:solidFill>
                  <a:srgbClr val="1F82A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4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0231"/>
            <a:ext cx="3844552" cy="963169"/>
          </a:xfrm>
          <a:prstGeom prst="rect">
            <a:avLst/>
          </a:prstGeom>
        </p:spPr>
      </p:pic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-200025" y="-145282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667"/>
          </a:p>
        </p:txBody>
      </p:sp>
      <p:sp>
        <p:nvSpPr>
          <p:cNvPr id="12" name="Прямоугольник 11"/>
          <p:cNvSpPr/>
          <p:nvPr/>
        </p:nvSpPr>
        <p:spPr>
          <a:xfrm>
            <a:off x="528787" y="1548383"/>
            <a:ext cx="12313368" cy="26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F82A1"/>
                </a:solidFill>
              </a:rPr>
              <a:t>«</a:t>
            </a:r>
            <a:r>
              <a:rPr lang="ru-RU" sz="2400" b="1" dirty="0">
                <a:solidFill>
                  <a:srgbClr val="E4620A"/>
                </a:solidFill>
              </a:rPr>
              <a:t>Крупные данные</a:t>
            </a:r>
            <a:r>
              <a:rPr lang="ru-RU" sz="2400" b="1" dirty="0">
                <a:solidFill>
                  <a:srgbClr val="1F82A1"/>
                </a:solidFill>
              </a:rPr>
              <a:t>, необходимые Индустрии 4.0, </a:t>
            </a:r>
            <a:r>
              <a:rPr lang="ru-RU" sz="2400" b="1" dirty="0">
                <a:solidFill>
                  <a:srgbClr val="E4620A"/>
                </a:solidFill>
              </a:rPr>
              <a:t>собираются</a:t>
            </a:r>
            <a:r>
              <a:rPr lang="ru-RU" sz="2400" b="1" dirty="0">
                <a:solidFill>
                  <a:srgbClr val="1F82A1"/>
                </a:solidFill>
              </a:rPr>
              <a:t> не национальными компаниями, а </a:t>
            </a:r>
            <a:r>
              <a:rPr lang="ru-RU" sz="2400" b="1" dirty="0">
                <a:solidFill>
                  <a:srgbClr val="E4620A"/>
                </a:solidFill>
              </a:rPr>
              <a:t>четырьмя фирмами из Кремниевой долины</a:t>
            </a:r>
            <a:r>
              <a:rPr lang="ru-RU" sz="2400" b="1" dirty="0">
                <a:solidFill>
                  <a:srgbClr val="1F82A1"/>
                </a:solidFill>
              </a:rPr>
              <a:t>, в этом наши опасения».</a:t>
            </a: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25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1F82A1"/>
                </a:solidFill>
              </a:rPr>
              <a:t>министр экономики Германии </a:t>
            </a:r>
            <a:br>
              <a:rPr lang="ru-RU" sz="1600" i="1" dirty="0">
                <a:solidFill>
                  <a:srgbClr val="1F82A1"/>
                </a:solidFill>
              </a:rPr>
            </a:br>
            <a:r>
              <a:rPr lang="ru-RU" sz="1600" i="1" dirty="0" err="1">
                <a:solidFill>
                  <a:srgbClr val="1F82A1"/>
                </a:solidFill>
              </a:rPr>
              <a:t>Зигмар</a:t>
            </a:r>
            <a:r>
              <a:rPr lang="ru-RU" sz="1600" i="1" dirty="0">
                <a:solidFill>
                  <a:srgbClr val="1F82A1"/>
                </a:solidFill>
              </a:rPr>
              <a:t> Габриэль </a:t>
            </a:r>
          </a:p>
          <a:p>
            <a:pPr algn="r">
              <a:lnSpc>
                <a:spcPct val="125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1F82A1"/>
                </a:solidFill>
              </a:rPr>
              <a:t>2015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2803" y="4644727"/>
            <a:ext cx="12313368" cy="143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400" b="1" dirty="0">
                <a:solidFill>
                  <a:srgbClr val="1F82A1"/>
                </a:solidFill>
              </a:rPr>
              <a:t>В настоящее время основными ЦОД для открытой облачной платформы анализа данных </a:t>
            </a:r>
            <a:r>
              <a:rPr lang="en-US" sz="2400" b="1" dirty="0" err="1">
                <a:solidFill>
                  <a:srgbClr val="1F82A1"/>
                </a:solidFill>
              </a:rPr>
              <a:t>MindSphere</a:t>
            </a:r>
            <a:r>
              <a:rPr lang="en-US" sz="2400" b="1" dirty="0">
                <a:solidFill>
                  <a:srgbClr val="1F82A1"/>
                </a:solidFill>
              </a:rPr>
              <a:t> </a:t>
            </a:r>
            <a:r>
              <a:rPr lang="ru-RU" sz="2400" b="1" dirty="0">
                <a:solidFill>
                  <a:srgbClr val="1F82A1"/>
                </a:solidFill>
              </a:rPr>
              <a:t>от </a:t>
            </a:r>
            <a:r>
              <a:rPr lang="en-US" sz="2400" b="1" dirty="0">
                <a:solidFill>
                  <a:srgbClr val="1F82A1"/>
                </a:solidFill>
              </a:rPr>
              <a:t>SIEMENS </a:t>
            </a:r>
            <a:r>
              <a:rPr lang="ru-RU" sz="2400" b="1" dirty="0">
                <a:solidFill>
                  <a:srgbClr val="1F82A1"/>
                </a:solidFill>
              </a:rPr>
              <a:t>являются </a:t>
            </a:r>
            <a:r>
              <a:rPr lang="en-US" sz="2400" b="1" dirty="0">
                <a:solidFill>
                  <a:srgbClr val="1F82A1"/>
                </a:solidFill>
              </a:rPr>
              <a:t>Atos SAP, Amazon AWS </a:t>
            </a:r>
            <a:r>
              <a:rPr lang="ru-RU" sz="2400" b="1" dirty="0">
                <a:solidFill>
                  <a:srgbClr val="1F82A1"/>
                </a:solidFill>
              </a:rPr>
              <a:t>и </a:t>
            </a:r>
            <a:r>
              <a:rPr lang="en-US" sz="2400" b="1" dirty="0">
                <a:solidFill>
                  <a:srgbClr val="1F82A1"/>
                </a:solidFill>
              </a:rPr>
              <a:t>Microsoft Azure</a:t>
            </a:r>
            <a:r>
              <a:rPr lang="ru-RU" sz="2400" b="1" dirty="0">
                <a:solidFill>
                  <a:srgbClr val="1F82A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7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0231"/>
            <a:ext cx="3844552" cy="963169"/>
          </a:xfrm>
          <a:prstGeom prst="rect">
            <a:avLst/>
          </a:prstGeom>
        </p:spPr>
      </p:pic>
      <p:sp>
        <p:nvSpPr>
          <p:cNvPr id="37" name="AutoShape 2" descr="https://www.devlink.ru/system_img/2_0.jpg"/>
          <p:cNvSpPr>
            <a:spLocks noChangeAspect="1" noChangeArrowheads="1"/>
          </p:cNvSpPr>
          <p:nvPr/>
        </p:nvSpPr>
        <p:spPr bwMode="auto">
          <a:xfrm>
            <a:off x="-200025" y="-145282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667"/>
          </a:p>
        </p:txBody>
      </p:sp>
      <p:sp>
        <p:nvSpPr>
          <p:cNvPr id="35" name="Прямоугольник 34"/>
          <p:cNvSpPr/>
          <p:nvPr/>
        </p:nvSpPr>
        <p:spPr>
          <a:xfrm>
            <a:off x="3844552" y="0"/>
            <a:ext cx="9598399" cy="1600438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3200" b="1" dirty="0" smtClean="0">
                <a:ln w="12700">
                  <a:noFill/>
                  <a:prstDash val="solid"/>
                </a:ln>
                <a:solidFill>
                  <a:srgbClr val="1A6F8A"/>
                </a:solidFill>
              </a:rPr>
              <a:t>Поставка программного и аппаратного обеспечения, систем и средств информационной безопасности</a:t>
            </a:r>
            <a:endParaRPr lang="ru-RU" sz="3200" b="1" dirty="0">
              <a:ln w="12700">
                <a:noFill/>
                <a:prstDash val="solid"/>
              </a:ln>
              <a:solidFill>
                <a:srgbClr val="1A6F8A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273203" y="5004767"/>
            <a:ext cx="4968552" cy="1944216"/>
          </a:xfrm>
          <a:prstGeom prst="cloudCallout">
            <a:avLst>
              <a:gd name="adj1" fmla="val 4726"/>
              <a:gd name="adj2" fmla="val -15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21275" y="5439762"/>
            <a:ext cx="381642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Заказчик</a:t>
            </a:r>
            <a:endParaRPr lang="ru-RU" sz="4800" dirty="0"/>
          </a:p>
        </p:txBody>
      </p:sp>
      <p:sp>
        <p:nvSpPr>
          <p:cNvPr id="15" name="Стрелка вверх 14"/>
          <p:cNvSpPr/>
          <p:nvPr/>
        </p:nvSpPr>
        <p:spPr>
          <a:xfrm rot="13954282">
            <a:off x="9453550" y="4022303"/>
            <a:ext cx="1446513" cy="1700378"/>
          </a:xfrm>
          <a:prstGeom prst="upArrow">
            <a:avLst>
              <a:gd name="adj1" fmla="val 33875"/>
              <a:gd name="adj2" fmla="val 50512"/>
            </a:avLst>
          </a:prstGeom>
          <a:solidFill>
            <a:srgbClr val="1F82A1"/>
          </a:solidFill>
          <a:ln>
            <a:solidFill>
              <a:srgbClr val="1F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7864459">
            <a:off x="3047015" y="4030149"/>
            <a:ext cx="1333771" cy="1606686"/>
          </a:xfrm>
          <a:prstGeom prst="upArrow">
            <a:avLst>
              <a:gd name="adj1" fmla="val 33875"/>
              <a:gd name="adj2" fmla="val 50512"/>
            </a:avLst>
          </a:prstGeom>
          <a:solidFill>
            <a:srgbClr val="1F82A1"/>
          </a:solidFill>
          <a:ln>
            <a:solidFill>
              <a:srgbClr val="1F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79094" y="1851449"/>
            <a:ext cx="79567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solidFill>
                  <a:srgbClr val="1F82A1"/>
                </a:solidFill>
              </a:rPr>
              <a:t>открытая закупка </a:t>
            </a:r>
            <a:r>
              <a:rPr lang="ru-RU" sz="2400" dirty="0" smtClean="0">
                <a:solidFill>
                  <a:srgbClr val="1F82A1"/>
                </a:solidFill>
              </a:rPr>
              <a:t>(зачастую)</a:t>
            </a:r>
            <a:r>
              <a:rPr lang="ru-RU" sz="2400" b="1" dirty="0" smtClean="0">
                <a:solidFill>
                  <a:srgbClr val="1F82A1"/>
                </a:solidFill>
              </a:rPr>
              <a:t> </a:t>
            </a:r>
            <a:r>
              <a:rPr lang="ru-RU" sz="2400" dirty="0" smtClean="0">
                <a:solidFill>
                  <a:srgbClr val="1F82A1"/>
                </a:solidFill>
              </a:rPr>
              <a:t>на конкурсной основе (</a:t>
            </a:r>
            <a:r>
              <a:rPr lang="ru-RU" sz="2400" b="1" dirty="0" smtClean="0">
                <a:solidFill>
                  <a:srgbClr val="E4620A"/>
                </a:solidFill>
              </a:rPr>
              <a:t>публикация в Интернет</a:t>
            </a:r>
            <a:r>
              <a:rPr lang="ru-RU" sz="2400" dirty="0" smtClean="0">
                <a:solidFill>
                  <a:srgbClr val="1F82A1"/>
                </a:solidFill>
              </a:rPr>
              <a:t>);</a:t>
            </a:r>
          </a:p>
          <a:p>
            <a:pPr marL="342900" indent="-342900" algn="ctr"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solidFill>
                  <a:srgbClr val="1F82A1"/>
                </a:solidFill>
              </a:rPr>
              <a:t>целевая поставка </a:t>
            </a:r>
            <a:r>
              <a:rPr lang="ru-RU" sz="2400" dirty="0" smtClean="0">
                <a:solidFill>
                  <a:srgbClr val="1F82A1"/>
                </a:solidFill>
              </a:rPr>
              <a:t>непосредственно от производителя</a:t>
            </a:r>
            <a:r>
              <a:rPr lang="ru-RU" sz="2400" b="1" dirty="0" smtClean="0">
                <a:solidFill>
                  <a:srgbClr val="1F82A1"/>
                </a:solidFill>
              </a:rPr>
              <a:t> </a:t>
            </a:r>
            <a:r>
              <a:rPr lang="ru-RU" sz="2400" dirty="0" smtClean="0">
                <a:solidFill>
                  <a:srgbClr val="1F82A1"/>
                </a:solidFill>
              </a:rPr>
              <a:t>конкретному Заказчика;</a:t>
            </a:r>
          </a:p>
          <a:p>
            <a:pPr marL="342900" indent="-342900" algn="ctr"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solidFill>
                  <a:srgbClr val="1F82A1"/>
                </a:solidFill>
              </a:rPr>
              <a:t>персональная </a:t>
            </a:r>
            <a:r>
              <a:rPr lang="ru-RU" sz="2400" dirty="0" smtClean="0">
                <a:solidFill>
                  <a:srgbClr val="1F82A1"/>
                </a:solidFill>
              </a:rPr>
              <a:t>техническая поддержка </a:t>
            </a:r>
            <a:br>
              <a:rPr lang="ru-RU" sz="2400" dirty="0" smtClean="0">
                <a:solidFill>
                  <a:srgbClr val="1F82A1"/>
                </a:solidFill>
              </a:rPr>
            </a:br>
            <a:r>
              <a:rPr lang="ru-RU" sz="2400" dirty="0" smtClean="0">
                <a:solidFill>
                  <a:srgbClr val="1F82A1"/>
                </a:solidFill>
              </a:rPr>
              <a:t>(в </a:t>
            </a:r>
            <a:r>
              <a:rPr lang="ru-RU" sz="2400" dirty="0" err="1" smtClean="0">
                <a:solidFill>
                  <a:srgbClr val="1F82A1"/>
                </a:solidFill>
              </a:rPr>
              <a:t>т.ч</a:t>
            </a:r>
            <a:r>
              <a:rPr lang="ru-RU" sz="2400" dirty="0" smtClean="0">
                <a:solidFill>
                  <a:srgbClr val="1F82A1"/>
                </a:solidFill>
              </a:rPr>
              <a:t>. </a:t>
            </a:r>
            <a:r>
              <a:rPr lang="ru-RU" sz="2400" b="1" dirty="0" smtClean="0">
                <a:solidFill>
                  <a:srgbClr val="E4620A"/>
                </a:solidFill>
              </a:rPr>
              <a:t>удаленная</a:t>
            </a:r>
            <a:r>
              <a:rPr lang="ru-RU" sz="2400" dirty="0" smtClean="0">
                <a:solidFill>
                  <a:srgbClr val="1F82A1"/>
                </a:solidFill>
              </a:rPr>
              <a:t>).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3" y="3238484"/>
            <a:ext cx="2600820" cy="7278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128" y="3418544"/>
            <a:ext cx="1457325" cy="5619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035" y="4582739"/>
            <a:ext cx="1075136" cy="6550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t="7355" r="13204" b="15107"/>
          <a:stretch/>
        </p:blipFill>
        <p:spPr>
          <a:xfrm>
            <a:off x="1047182" y="4186951"/>
            <a:ext cx="889645" cy="8472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127" y="2092292"/>
            <a:ext cx="2399154" cy="8055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444" y="2073350"/>
            <a:ext cx="860564" cy="860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42" y="3136634"/>
            <a:ext cx="1144588" cy="352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4" b="36027"/>
          <a:stretch/>
        </p:blipFill>
        <p:spPr>
          <a:xfrm>
            <a:off x="10625630" y="5551526"/>
            <a:ext cx="1905000" cy="5760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1672" y="6441328"/>
            <a:ext cx="2595057" cy="8122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4" b="35046"/>
          <a:stretch/>
        </p:blipFill>
        <p:spPr>
          <a:xfrm>
            <a:off x="1380716" y="5353321"/>
            <a:ext cx="1508612" cy="4561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0" b="24801"/>
          <a:stretch/>
        </p:blipFill>
        <p:spPr>
          <a:xfrm>
            <a:off x="206375" y="5886375"/>
            <a:ext cx="2122612" cy="9628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8" b="34878"/>
          <a:stretch/>
        </p:blipFill>
        <p:spPr>
          <a:xfrm>
            <a:off x="2266457" y="6545494"/>
            <a:ext cx="1994866" cy="7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5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Рисунок 3" descr="рис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6708"/>
            <a:ext cx="3844553" cy="963169"/>
          </a:xfrm>
          <a:prstGeom prst="rect">
            <a:avLst/>
          </a:prstGeom>
        </p:spPr>
      </p:pic>
      <p:sp>
        <p:nvSpPr>
          <p:cNvPr id="1048603" name="TextBox 4"/>
          <p:cNvSpPr txBox="1"/>
          <p:nvPr/>
        </p:nvSpPr>
        <p:spPr>
          <a:xfrm>
            <a:off x="3844553" y="236870"/>
            <a:ext cx="959839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sz="3200" dirty="0">
                <a:solidFill>
                  <a:srgbClr val="1A6F8A"/>
                </a:solidFill>
              </a:rPr>
              <a:t>Производители программного обеспечения</a:t>
            </a:r>
            <a:br>
              <a:rPr lang="ru-RU" sz="3200" dirty="0">
                <a:solidFill>
                  <a:srgbClr val="1A6F8A"/>
                </a:solidFill>
              </a:rPr>
            </a:br>
            <a:r>
              <a:rPr lang="ru-RU" sz="2133" dirty="0">
                <a:solidFill>
                  <a:srgbClr val="1A6F8A"/>
                </a:solidFill>
              </a:rPr>
              <a:t>(примеры)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97339" y="687697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https://docs.microsoft.com/en-us/windows/configuration/windows-diagnostic-data</a:t>
            </a:r>
            <a:endParaRPr lang="ru-RU" sz="1600" dirty="0"/>
          </a:p>
          <a:p>
            <a:pPr algn="r"/>
            <a:r>
              <a:rPr lang="en-US" sz="1600" dirty="0"/>
              <a:t>https://privacy.microsoft.com/ru-RU/</a:t>
            </a:r>
          </a:p>
        </p:txBody>
      </p:sp>
      <p:sp>
        <p:nvSpPr>
          <p:cNvPr id="7" name="Прямоугольник 1"/>
          <p:cNvSpPr/>
          <p:nvPr/>
        </p:nvSpPr>
        <p:spPr>
          <a:xfrm>
            <a:off x="240755" y="1404367"/>
            <a:ext cx="12737172" cy="5632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b="1" dirty="0" err="1">
                <a:solidFill>
                  <a:srgbClr val="1A6F8A"/>
                </a:solidFill>
              </a:rPr>
              <a:t>Windows</a:t>
            </a:r>
            <a:r>
              <a:rPr lang="ru-RU" sz="1867" b="1" dirty="0">
                <a:solidFill>
                  <a:srgbClr val="1A6F8A"/>
                </a:solidFill>
              </a:rPr>
              <a:t> 10 собирает следующие типы данных (перечень не полный):</a:t>
            </a:r>
          </a:p>
          <a:p>
            <a:endParaRPr lang="ru-RU" sz="1867" b="1" dirty="0"/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F82A1"/>
                </a:solidFill>
              </a:rPr>
              <a:t>имя ОС, информация о версии, сборке и языке;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1F82A1"/>
                </a:solidFill>
              </a:rPr>
              <a:t>Organization ID, </a:t>
            </a:r>
            <a:r>
              <a:rPr lang="ru-RU" sz="1400" b="1" dirty="0" err="1">
                <a:solidFill>
                  <a:srgbClr val="1F82A1"/>
                </a:solidFill>
              </a:rPr>
              <a:t>user</a:t>
            </a:r>
            <a:r>
              <a:rPr lang="ru-RU" sz="1400" b="1" dirty="0">
                <a:solidFill>
                  <a:srgbClr val="1F82A1"/>
                </a:solidFill>
              </a:rPr>
              <a:t> I</a:t>
            </a:r>
            <a:r>
              <a:rPr lang="en-US" sz="1400" b="1" dirty="0">
                <a:solidFill>
                  <a:srgbClr val="1F82A1"/>
                </a:solidFill>
              </a:rPr>
              <a:t>D, Device ID, Device class (Desktop, Server, Mobile)</a:t>
            </a:r>
            <a:r>
              <a:rPr lang="ru-RU" sz="1400" b="1" dirty="0">
                <a:solidFill>
                  <a:srgbClr val="1F82A1"/>
                </a:solidFill>
              </a:rPr>
              <a:t>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F82A1"/>
                </a:solidFill>
              </a:rPr>
              <a:t>параметры устройства (параметры панели управления, параметры реестра</a:t>
            </a:r>
            <a:r>
              <a:rPr lang="en-US" sz="1400" b="1" dirty="0">
                <a:solidFill>
                  <a:srgbClr val="1F82A1"/>
                </a:solidFill>
              </a:rPr>
              <a:t>)</a:t>
            </a:r>
            <a:r>
              <a:rPr lang="ru-RU" sz="1400" b="1" dirty="0">
                <a:solidFill>
                  <a:srgbClr val="1F82A1"/>
                </a:solidFill>
              </a:rPr>
              <a:t>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F82A1"/>
                </a:solidFill>
              </a:rPr>
              <a:t>характеристики устройства</a:t>
            </a:r>
            <a:r>
              <a:rPr lang="en-US" sz="1400" b="1" dirty="0">
                <a:solidFill>
                  <a:srgbClr val="1F82A1"/>
                </a:solidFill>
              </a:rPr>
              <a:t> (</a:t>
            </a:r>
            <a:r>
              <a:rPr lang="ru-RU" sz="1400" b="1" dirty="0">
                <a:solidFill>
                  <a:srgbClr val="1F82A1"/>
                </a:solidFill>
              </a:rPr>
              <a:t>данные </a:t>
            </a:r>
            <a:r>
              <a:rPr lang="en-US" sz="1400" b="1" dirty="0">
                <a:solidFill>
                  <a:srgbClr val="1F82A1"/>
                </a:solidFill>
              </a:rPr>
              <a:t>CPU</a:t>
            </a:r>
            <a:r>
              <a:rPr lang="ru-RU" sz="1400" b="1" dirty="0">
                <a:solidFill>
                  <a:srgbClr val="1F82A1"/>
                </a:solidFill>
              </a:rPr>
              <a:t>,</a:t>
            </a:r>
            <a:r>
              <a:rPr lang="en-US" sz="1400" b="1" dirty="0">
                <a:solidFill>
                  <a:srgbClr val="1F82A1"/>
                </a:solidFill>
              </a:rPr>
              <a:t> OEM, BIOS, HDD, RAM, </a:t>
            </a:r>
            <a:r>
              <a:rPr lang="ru-RU" sz="1400" b="1" dirty="0">
                <a:solidFill>
                  <a:srgbClr val="1F82A1"/>
                </a:solidFill>
              </a:rPr>
              <a:t>является ли виртуальной машиной, камера устройства);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F82A1"/>
                </a:solidFill>
              </a:rPr>
              <a:t>предпочтения и настройки для устройства</a:t>
            </a:r>
            <a:r>
              <a:rPr lang="en-US" sz="1400" dirty="0">
                <a:solidFill>
                  <a:srgbClr val="1F82A1"/>
                </a:solidFill>
              </a:rPr>
              <a:t> (BitLocker, </a:t>
            </a:r>
            <a:r>
              <a:rPr lang="en-US" sz="1400" dirty="0" err="1">
                <a:solidFill>
                  <a:srgbClr val="1F82A1"/>
                </a:solidFill>
              </a:rPr>
              <a:t>SecureBoot</a:t>
            </a:r>
            <a:r>
              <a:rPr lang="en-US" sz="1400" dirty="0">
                <a:solidFill>
                  <a:srgbClr val="1F82A1"/>
                </a:solidFill>
              </a:rPr>
              <a:t>)</a:t>
            </a:r>
            <a:r>
              <a:rPr lang="ru-RU" sz="1400" dirty="0">
                <a:solidFill>
                  <a:srgbClr val="1F82A1"/>
                </a:solidFill>
              </a:rPr>
              <a:t>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F82A1"/>
                </a:solidFill>
              </a:rPr>
              <a:t>данные о подключенной к устройству периферии </a:t>
            </a:r>
            <a:r>
              <a:rPr lang="en-US" sz="1400" b="1" dirty="0">
                <a:solidFill>
                  <a:srgbClr val="1F82A1"/>
                </a:solidFill>
              </a:rPr>
              <a:t>(HWID</a:t>
            </a:r>
            <a:r>
              <a:rPr lang="ru-RU" sz="1400" b="1" dirty="0">
                <a:solidFill>
                  <a:srgbClr val="1F82A1"/>
                </a:solidFill>
              </a:rPr>
              <a:t>);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F82A1"/>
                </a:solidFill>
              </a:rPr>
              <a:t>информация о сети устройства</a:t>
            </a:r>
            <a:r>
              <a:rPr lang="en-US" sz="1400" b="1" dirty="0">
                <a:solidFill>
                  <a:srgbClr val="1F82A1"/>
                </a:solidFill>
              </a:rPr>
              <a:t> (IP address,</a:t>
            </a:r>
            <a:r>
              <a:rPr lang="ru-RU" sz="1400" b="1" dirty="0">
                <a:solidFill>
                  <a:srgbClr val="1F82A1"/>
                </a:solidFill>
              </a:rPr>
              <a:t> </a:t>
            </a:r>
            <a:r>
              <a:rPr lang="en-US" sz="1400" b="1" dirty="0">
                <a:solidFill>
                  <a:srgbClr val="1F82A1"/>
                </a:solidFill>
              </a:rPr>
              <a:t>Hostname,</a:t>
            </a:r>
            <a:r>
              <a:rPr lang="ru-RU" sz="1400" b="1" dirty="0">
                <a:solidFill>
                  <a:srgbClr val="1F82A1"/>
                </a:solidFill>
              </a:rPr>
              <a:t> </a:t>
            </a:r>
            <a:r>
              <a:rPr lang="en-US" sz="1400" b="1" dirty="0">
                <a:solidFill>
                  <a:srgbClr val="1F82A1"/>
                </a:solidFill>
              </a:rPr>
              <a:t>Domain, Proxy, GW, DHCP, DNS, AP MAC </a:t>
            </a:r>
            <a:r>
              <a:rPr lang="en-US" sz="1400" b="1" dirty="0" err="1">
                <a:solidFill>
                  <a:srgbClr val="1F82A1"/>
                </a:solidFill>
              </a:rPr>
              <a:t>addr</a:t>
            </a:r>
            <a:r>
              <a:rPr lang="en-US" sz="1400" b="1" dirty="0">
                <a:solidFill>
                  <a:srgbClr val="1F82A1"/>
                </a:solidFill>
              </a:rPr>
              <a:t>, IMEI, MCCO, SSIDs, BSSIDs)</a:t>
            </a:r>
            <a:r>
              <a:rPr lang="ru-RU" sz="1400" b="1" dirty="0">
                <a:solidFill>
                  <a:srgbClr val="1F82A1"/>
                </a:solidFill>
              </a:rPr>
              <a:t>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F82A1"/>
                </a:solidFill>
              </a:rPr>
              <a:t>данные об использовании приложений (</a:t>
            </a:r>
            <a:r>
              <a:rPr lang="en-US" sz="1400" b="1" dirty="0">
                <a:solidFill>
                  <a:srgbClr val="1F82A1"/>
                </a:solidFill>
              </a:rPr>
              <a:t>SMS, MMS, </a:t>
            </a:r>
            <a:r>
              <a:rPr lang="en-US" sz="1400" b="1" dirty="0" err="1">
                <a:solidFill>
                  <a:srgbClr val="1F82A1"/>
                </a:solidFill>
              </a:rPr>
              <a:t>Vcard</a:t>
            </a:r>
            <a:r>
              <a:rPr lang="ru-RU" sz="1400" b="1" dirty="0">
                <a:solidFill>
                  <a:srgbClr val="1F82A1"/>
                </a:solidFill>
              </a:rPr>
              <a:t>, входящие и исходящие звонки);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F82A1"/>
                </a:solidFill>
              </a:rPr>
              <a:t>данные о состоянии приложения или продукта;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F82A1"/>
                </a:solidFill>
              </a:rPr>
              <a:t>настройки пользователя</a:t>
            </a:r>
            <a:r>
              <a:rPr lang="en-US" sz="1400" b="1" dirty="0">
                <a:solidFill>
                  <a:srgbClr val="1F82A1"/>
                </a:solidFill>
              </a:rPr>
              <a:t> (</a:t>
            </a:r>
            <a:r>
              <a:rPr lang="ru-RU" sz="1400" b="1" dirty="0">
                <a:solidFill>
                  <a:srgbClr val="1F82A1"/>
                </a:solidFill>
              </a:rPr>
              <a:t>панель управления, параметры);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rgbClr val="1F82A1"/>
                </a:solidFill>
              </a:rPr>
              <a:t>health</a:t>
            </a:r>
            <a:r>
              <a:rPr lang="ru-RU" sz="1400" dirty="0">
                <a:solidFill>
                  <a:srgbClr val="1F82A1"/>
                </a:solidFill>
              </a:rPr>
              <a:t> </a:t>
            </a:r>
            <a:r>
              <a:rPr lang="ru-RU" sz="1400" dirty="0" err="1">
                <a:solidFill>
                  <a:srgbClr val="1F82A1"/>
                </a:solidFill>
              </a:rPr>
              <a:t>and</a:t>
            </a:r>
            <a:r>
              <a:rPr lang="ru-RU" sz="1400" dirty="0">
                <a:solidFill>
                  <a:srgbClr val="1F82A1"/>
                </a:solidFill>
              </a:rPr>
              <a:t> </a:t>
            </a:r>
            <a:r>
              <a:rPr lang="ru-RU" sz="1400" dirty="0" err="1">
                <a:solidFill>
                  <a:srgbClr val="1F82A1"/>
                </a:solidFill>
              </a:rPr>
              <a:t>crash</a:t>
            </a:r>
            <a:r>
              <a:rPr lang="ru-RU" sz="1400" dirty="0">
                <a:solidFill>
                  <a:srgbClr val="1F82A1"/>
                </a:solidFill>
              </a:rPr>
              <a:t> информация об устройстве</a:t>
            </a:r>
            <a:r>
              <a:rPr lang="en-US" sz="1400" dirty="0">
                <a:solidFill>
                  <a:srgbClr val="1F82A1"/>
                </a:solidFill>
              </a:rPr>
              <a:t> (</a:t>
            </a:r>
            <a:r>
              <a:rPr lang="ru-RU" sz="1400" dirty="0">
                <a:solidFill>
                  <a:srgbClr val="1F82A1"/>
                </a:solidFill>
              </a:rPr>
              <a:t>лог-файлы, файлы </a:t>
            </a:r>
            <a:r>
              <a:rPr lang="en-US" sz="1400" dirty="0">
                <a:solidFill>
                  <a:srgbClr val="1F82A1"/>
                </a:solidFill>
              </a:rPr>
              <a:t>.doc, .</a:t>
            </a:r>
            <a:r>
              <a:rPr lang="en-US" sz="1400" dirty="0" err="1">
                <a:solidFill>
                  <a:srgbClr val="1F82A1"/>
                </a:solidFill>
              </a:rPr>
              <a:t>ppt</a:t>
            </a:r>
            <a:r>
              <a:rPr lang="en-US" sz="1400" dirty="0">
                <a:solidFill>
                  <a:srgbClr val="1F82A1"/>
                </a:solidFill>
              </a:rPr>
              <a:t>,</a:t>
            </a:r>
            <a:r>
              <a:rPr lang="ru-RU" sz="1400" dirty="0">
                <a:solidFill>
                  <a:srgbClr val="1F82A1"/>
                </a:solidFill>
              </a:rPr>
              <a:t> </a:t>
            </a:r>
            <a:r>
              <a:rPr lang="en-US" sz="1400" dirty="0">
                <a:solidFill>
                  <a:srgbClr val="1F82A1"/>
                </a:solidFill>
              </a:rPr>
              <a:t>.csv</a:t>
            </a:r>
            <a:r>
              <a:rPr lang="ru-RU" sz="1400" dirty="0">
                <a:solidFill>
                  <a:srgbClr val="1F82A1"/>
                </a:solidFill>
              </a:rPr>
              <a:t>);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F82A1"/>
                </a:solidFill>
              </a:rPr>
              <a:t>данные о производительности устройства и его надежности;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F82A1"/>
                </a:solidFill>
              </a:rPr>
              <a:t>данные об обновлениях, установленных приложениях и истории установок;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F82A1"/>
                </a:solidFill>
              </a:rPr>
              <a:t>данные о потребляемом контенте (фильмы, ТВ, книги, музыка, фото);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F82A1"/>
                </a:solidFill>
              </a:rPr>
              <a:t>данные браузеров </a:t>
            </a:r>
            <a:r>
              <a:rPr lang="ru-RU" sz="1400" b="1" dirty="0" err="1">
                <a:solidFill>
                  <a:srgbClr val="1F82A1"/>
                </a:solidFill>
              </a:rPr>
              <a:t>Microsoft</a:t>
            </a:r>
            <a:r>
              <a:rPr lang="ru-RU" sz="1400" b="1" dirty="0">
                <a:solidFill>
                  <a:srgbClr val="1F82A1"/>
                </a:solidFill>
              </a:rPr>
              <a:t> и данные </a:t>
            </a:r>
            <a:r>
              <a:rPr lang="ru-RU" sz="1400" b="1" dirty="0" err="1">
                <a:solidFill>
                  <a:srgbClr val="1F82A1"/>
                </a:solidFill>
              </a:rPr>
              <a:t>Cortana</a:t>
            </a:r>
            <a:r>
              <a:rPr lang="ru-RU" sz="1400" dirty="0">
                <a:solidFill>
                  <a:srgbClr val="1F82A1"/>
                </a:solidFill>
              </a:rPr>
              <a:t>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F82A1"/>
                </a:solidFill>
              </a:rPr>
              <a:t>данные о поисковой активности (данные рукописного ввода, ввода с клавиатуры и устной речи, данные журнала браузера, текст, набранный в поисковые строки, текст </a:t>
            </a:r>
            <a:r>
              <a:rPr lang="ru-RU" sz="1400" b="1" dirty="0" err="1">
                <a:solidFill>
                  <a:srgbClr val="1F82A1"/>
                </a:solidFill>
              </a:rPr>
              <a:t>автозаполнения</a:t>
            </a:r>
            <a:r>
              <a:rPr lang="ru-RU" sz="1400" b="1" dirty="0">
                <a:solidFill>
                  <a:srgbClr val="1F82A1"/>
                </a:solidFill>
              </a:rPr>
              <a:t>, </a:t>
            </a:r>
            <a:r>
              <a:rPr lang="en-US" sz="1400" b="1" dirty="0">
                <a:solidFill>
                  <a:srgbClr val="1F82A1"/>
                </a:solidFill>
              </a:rPr>
              <a:t>URLs</a:t>
            </a:r>
            <a:r>
              <a:rPr lang="ru-RU" sz="1400" b="1" dirty="0">
                <a:solidFill>
                  <a:srgbClr val="1F82A1"/>
                </a:solidFill>
              </a:rPr>
              <a:t>);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1F82A1"/>
                </a:solidFill>
              </a:rPr>
              <a:t>информация о лицензии и дате покупки.</a:t>
            </a:r>
          </a:p>
          <a:p>
            <a:pPr marL="380990" indent="-38099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F82A1"/>
                </a:solidFill>
              </a:rPr>
              <a:t>и др.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83667"/>
      </a:dk1>
      <a:lt1>
        <a:srgbClr val="F2F2F2"/>
      </a:lt1>
      <a:dk2>
        <a:srgbClr val="173667"/>
      </a:dk2>
      <a:lt2>
        <a:srgbClr val="FFFFFF"/>
      </a:lt2>
      <a:accent1>
        <a:srgbClr val="173667"/>
      </a:accent1>
      <a:accent2>
        <a:srgbClr val="8DB3E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Другая 1">
      <a:majorFont>
        <a:latin typeface="DINPro-Bold"/>
        <a:ea typeface=""/>
        <a:cs typeface=""/>
      </a:majorFont>
      <a:minorFont>
        <a:latin typeface="DINPro-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261A8D9C6DC4C42B689EF5BB5C2C90A" ma:contentTypeVersion="0" ma:contentTypeDescription="Создание документа." ma:contentTypeScope="" ma:versionID="6cba3da05414d5819d06f06ef1a0df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B4BAA7-36A7-4D2F-8CA0-60393FBA55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21540</TotalTime>
  <Words>2755</Words>
  <Application>Microsoft Office PowerPoint</Application>
  <PresentationFormat>Произвольный</PresentationFormat>
  <Paragraphs>300</Paragraphs>
  <Slides>31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DINPro-Bold</vt:lpstr>
      <vt:lpstr>DINPro-Medium</vt:lpstr>
      <vt:lpstr>GraphikCy</vt:lpstr>
      <vt:lpstr>Open Sans</vt:lpstr>
      <vt:lpstr>Symbol</vt:lpstr>
      <vt:lpstr>Times New Roman</vt:lpstr>
      <vt:lpstr>Wingdings</vt:lpstr>
      <vt:lpstr>Тема Office</vt:lpstr>
      <vt:lpstr>КОНФИДЕНЦИАЛЬНОСТЬ  - отсутствующий элемент современной ИТ-инфраструктуры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ВАРИАНТ 1</dc:title>
  <dc:creator>User</dc:creator>
  <cp:lastModifiedBy>Георгий Георгиевич Петросюк</cp:lastModifiedBy>
  <cp:revision>966</cp:revision>
  <dcterms:created xsi:type="dcterms:W3CDTF">2016-08-22T02:30:30Z</dcterms:created>
  <dcterms:modified xsi:type="dcterms:W3CDTF">2021-03-17T07:07:47Z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0x0101002261A8D9C6DC4C42B689EF5BB5C2C90A</vt:lpwstr>
  </property>
  <property fmtid="{D5CDD505-2E9C-101B-9397-08002B2CF9AE}" pid="3" name="_NewReviewCycle">
    <vt:lpwstr/>
  </property>
</Properties>
</file>